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71" r:id="rId5"/>
    <p:sldId id="272" r:id="rId6"/>
    <p:sldId id="279" r:id="rId7"/>
    <p:sldId id="280" r:id="rId8"/>
    <p:sldId id="281" r:id="rId9"/>
    <p:sldId id="284" r:id="rId10"/>
    <p:sldId id="287" r:id="rId11"/>
    <p:sldId id="283" r:id="rId12"/>
    <p:sldId id="260" r:id="rId13"/>
    <p:sldId id="262" r:id="rId14"/>
    <p:sldId id="261" r:id="rId15"/>
    <p:sldId id="282" r:id="rId16"/>
    <p:sldId id="285" r:id="rId17"/>
    <p:sldId id="288" r:id="rId18"/>
    <p:sldId id="275" r:id="rId19"/>
    <p:sldId id="276" r:id="rId20"/>
    <p:sldId id="267" r:id="rId21"/>
    <p:sldId id="286" r:id="rId22"/>
    <p:sldId id="268" r:id="rId23"/>
    <p:sldId id="278" r:id="rId24"/>
    <p:sldId id="277" r:id="rId25"/>
    <p:sldId id="263" r:id="rId26"/>
    <p:sldId id="265" r:id="rId27"/>
    <p:sldId id="26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1" autoAdjust="0"/>
    <p:restoredTop sz="94694"/>
  </p:normalViewPr>
  <p:slideViewPr>
    <p:cSldViewPr snapToGrid="0">
      <p:cViewPr varScale="1">
        <p:scale>
          <a:sx n="60" d="100"/>
          <a:sy n="60" d="100"/>
        </p:scale>
        <p:origin x="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ey-VC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pecial:BookSources/978-3-527-40760-6" TargetMode="External"/><Relationship Id="rId4" Type="http://schemas.openxmlformats.org/officeDocument/2006/relationships/hyperlink" Target="https://en.wikipedia.org/wiki/ISBN_(identifier)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23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6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91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8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1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87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1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https://en.wikipedia.org/wiki/Monte_Carlo_method: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Kalos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Malvin H.; Whitlock, Paula A. (2008). Monte Carlo Methods.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Wiley-VCH"/>
              </a:rPr>
              <a:t>Wiley-VCH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ISBN (identifier)"/>
              </a:rPr>
              <a:t>ISBN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Special:BookSources/978-3-527-40760-6"/>
              </a:rPr>
              <a:t>978-3-527-40760-6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77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coordinates forms a curvilinear system that has to be corrected for. </a:t>
            </a:r>
            <a:r>
              <a:rPr lang="en-US" dirty="0" err="1"/>
              <a:t>Hamiltonain</a:t>
            </a:r>
            <a:r>
              <a:rPr lang="en-US" dirty="0"/>
              <a:t> has to be modified to match the target pi.</a:t>
            </a:r>
          </a:p>
        </p:txBody>
      </p:sp>
    </p:spTree>
    <p:extLst>
      <p:ext uri="{BB962C8B-B14F-4D97-AF65-F5344CB8AC3E}">
        <p14:creationId xmlns:p14="http://schemas.microsoft.com/office/powerpoint/2010/main" val="4283478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Robosample uses Blocked Gibbs with Marginalization.</a:t>
            </a:r>
          </a:p>
        </p:txBody>
      </p:sp>
    </p:spTree>
    <p:extLst>
      <p:ext uri="{BB962C8B-B14F-4D97-AF65-F5344CB8AC3E}">
        <p14:creationId xmlns:p14="http://schemas.microsoft.com/office/powerpoint/2010/main" val="403899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0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demonstration: https://www.youtube.com/watch?v=5lyw0nnyJt8 . </a:t>
            </a:r>
          </a:p>
        </p:txBody>
      </p:sp>
    </p:spTree>
    <p:extLst>
      <p:ext uri="{BB962C8B-B14F-4D97-AF65-F5344CB8AC3E}">
        <p14:creationId xmlns:p14="http://schemas.microsoft.com/office/powerpoint/2010/main" val="225140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2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 distance is not a true metric.  Triangle inequality doesn’t hold.</a:t>
            </a:r>
          </a:p>
        </p:txBody>
      </p:sp>
    </p:spTree>
    <p:extLst>
      <p:ext uri="{BB962C8B-B14F-4D97-AF65-F5344CB8AC3E}">
        <p14:creationId xmlns:p14="http://schemas.microsoft.com/office/powerpoint/2010/main" val="257781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6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B1F5-503E-4FF8-8B0F-0296F5347020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C90E-5DC7-4828-9903-CC97209C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FEqKl3sm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xcMSHy3CqX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YEyeVFrqfAu0ft6sF4vVe5FOEbJYyi_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7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pages/thirdparty/modeling_and_simulation" TargetMode="External"/><Relationship Id="rId2" Type="http://schemas.openxmlformats.org/officeDocument/2006/relationships/hyperlink" Target="https://en.wikipedia.org/wiki/Comparison_of_software_for_molecular_mechanics_modeling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doi.org/10.1186/1741-7007-9-7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2/11/2020 Week 5 Module 1…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575071">
              <a:defRPr sz="7840"/>
            </a:pPr>
            <a:r>
              <a:rPr lang="en-US" dirty="0"/>
              <a:t>Molecular Simulation</a:t>
            </a:r>
            <a:br>
              <a:rPr lang="en-US" dirty="0"/>
            </a:br>
            <a:endParaRPr dirty="0"/>
          </a:p>
        </p:txBody>
      </p:sp>
      <p:sp>
        <p:nvSpPr>
          <p:cNvPr id="130" name="This module will consist of 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module will consist of a </a:t>
            </a:r>
          </a:p>
          <a:p>
            <a:pPr lvl="1"/>
            <a:r>
              <a:rPr dirty="0"/>
              <a:t>mini-lecture on </a:t>
            </a:r>
            <a:r>
              <a:rPr lang="en-US" dirty="0"/>
              <a:t>molecular simulation including Markov Chain Monte Carlo, Molecular Dynamics and Hybrid Monte Carlo</a:t>
            </a:r>
            <a:endParaRPr dirty="0"/>
          </a:p>
          <a:p>
            <a:pPr lvl="1"/>
            <a:r>
              <a:rPr dirty="0"/>
              <a:t>walk-through of a python script to run </a:t>
            </a:r>
            <a:r>
              <a:rPr lang="en-US" dirty="0"/>
              <a:t>HMC</a:t>
            </a:r>
            <a:r>
              <a:rPr dirty="0"/>
              <a:t> with </a:t>
            </a:r>
            <a:r>
              <a:rPr lang="en-US" dirty="0"/>
              <a:t>Robosample</a:t>
            </a:r>
            <a:endParaRPr dirty="0"/>
          </a:p>
          <a:p>
            <a:r>
              <a:rPr dirty="0"/>
              <a:t>At the end of this module, you should be able to address these questions:</a:t>
            </a:r>
          </a:p>
          <a:p>
            <a:pPr lvl="1"/>
            <a:r>
              <a:rPr lang="en-US" dirty="0"/>
              <a:t>What is Markov Chain Monte Carlo and Molecular Dynamics?</a:t>
            </a:r>
          </a:p>
          <a:p>
            <a:pPr lvl="1"/>
            <a:r>
              <a:rPr dirty="0"/>
              <a:t>What is </a:t>
            </a:r>
            <a:r>
              <a:rPr lang="en-US" dirty="0"/>
              <a:t>Hybrid Monte Carlo </a:t>
            </a:r>
            <a:r>
              <a:rPr dirty="0"/>
              <a:t>and why do people use it?</a:t>
            </a:r>
          </a:p>
          <a:p>
            <a:pPr lvl="1"/>
            <a:r>
              <a:rPr dirty="0"/>
              <a:t>Generally speaking, how does a </a:t>
            </a:r>
            <a:r>
              <a:rPr lang="en-US" dirty="0"/>
              <a:t>Hybrid Monte Carlo </a:t>
            </a:r>
            <a:r>
              <a:rPr dirty="0"/>
              <a:t>simulation work?</a:t>
            </a:r>
          </a:p>
          <a:p>
            <a:r>
              <a:rPr dirty="0"/>
              <a:t>You should also be able to run a simulation of a simple system using </a:t>
            </a:r>
            <a:r>
              <a:rPr lang="en-US" dirty="0"/>
              <a:t>Robosample</a:t>
            </a:r>
            <a:endParaRPr dirty="0"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endParaRPr lang="en-US" dirty="0"/>
          </a:p>
          <a:p>
            <a:r>
              <a:rPr lang="en-US" dirty="0"/>
              <a:t>Self-consistency tests:. E.g. constant number of clusters.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171702" y="11792762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p:grpSp>
        <p:nvGrpSpPr>
          <p:cNvPr id="67" name="Grupare 66">
            <a:extLst>
              <a:ext uri="{FF2B5EF4-FFF2-40B4-BE49-F238E27FC236}">
                <a16:creationId xmlns:a16="http://schemas.microsoft.com/office/drawing/2014/main" id="{01871A59-B172-403D-A1E4-E2D3B026DE56}"/>
              </a:ext>
            </a:extLst>
          </p:cNvPr>
          <p:cNvGrpSpPr/>
          <p:nvPr/>
        </p:nvGrpSpPr>
        <p:grpSpPr>
          <a:xfrm>
            <a:off x="5293696" y="5889938"/>
            <a:ext cx="10082775" cy="3927831"/>
            <a:chOff x="4172040" y="6996844"/>
            <a:chExt cx="12142894" cy="4730368"/>
          </a:xfrm>
        </p:grpSpPr>
        <p:grpSp>
          <p:nvGrpSpPr>
            <p:cNvPr id="10" name="Grupare 9">
              <a:extLst>
                <a:ext uri="{FF2B5EF4-FFF2-40B4-BE49-F238E27FC236}">
                  <a16:creationId xmlns:a16="http://schemas.microsoft.com/office/drawing/2014/main" id="{8CAACAD7-5F1F-4259-9489-553F2DFB30C8}"/>
                </a:ext>
              </a:extLst>
            </p:cNvPr>
            <p:cNvGrpSpPr/>
            <p:nvPr/>
          </p:nvGrpSpPr>
          <p:grpSpPr>
            <a:xfrm>
              <a:off x="4172040" y="7031644"/>
              <a:ext cx="5766157" cy="4695568"/>
              <a:chOff x="4172040" y="7031644"/>
              <a:chExt cx="5766157" cy="4695568"/>
            </a:xfrm>
          </p:grpSpPr>
          <p:sp>
            <p:nvSpPr>
              <p:cNvPr id="15" name="Dreptunghi 14">
                <a:extLst>
                  <a:ext uri="{FF2B5EF4-FFF2-40B4-BE49-F238E27FC236}">
                    <a16:creationId xmlns:a16="http://schemas.microsoft.com/office/drawing/2014/main" id="{F7B42800-F351-461F-903C-D82EA4502CFC}"/>
                  </a:ext>
                </a:extLst>
              </p:cNvPr>
              <p:cNvSpPr/>
              <p:nvPr/>
            </p:nvSpPr>
            <p:spPr>
              <a:xfrm>
                <a:off x="4172040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57A65B46-B291-4115-A696-0F4C519F6B6D}"/>
                  </a:ext>
                </a:extLst>
              </p:cNvPr>
              <p:cNvSpPr/>
              <p:nvPr/>
            </p:nvSpPr>
            <p:spPr>
              <a:xfrm>
                <a:off x="5448706" y="7221730"/>
                <a:ext cx="2861724" cy="3366109"/>
              </a:xfrm>
              <a:custGeom>
                <a:avLst/>
                <a:gdLst>
                  <a:gd name="connsiteX0" fmla="*/ 1690031 w 2861724"/>
                  <a:gd name="connsiteY0" fmla="*/ 13259 h 3366109"/>
                  <a:gd name="connsiteX1" fmla="*/ 1529610 w 2861724"/>
                  <a:gd name="connsiteY1" fmla="*/ 253891 h 3366109"/>
                  <a:gd name="connsiteX2" fmla="*/ 775631 w 2861724"/>
                  <a:gd name="connsiteY2" fmla="*/ 446396 h 3366109"/>
                  <a:gd name="connsiteX3" fmla="*/ 5610 w 2861724"/>
                  <a:gd name="connsiteY3" fmla="*/ 1489133 h 3366109"/>
                  <a:gd name="connsiteX4" fmla="*/ 486873 w 2861724"/>
                  <a:gd name="connsiteY4" fmla="*/ 2820628 h 3366109"/>
                  <a:gd name="connsiteX5" fmla="*/ 1561694 w 2861724"/>
                  <a:gd name="connsiteY5" fmla="*/ 3366059 h 3366109"/>
                  <a:gd name="connsiteX6" fmla="*/ 1770241 w 2861724"/>
                  <a:gd name="connsiteY6" fmla="*/ 2852712 h 3366109"/>
                  <a:gd name="connsiteX7" fmla="*/ 2395883 w 2861724"/>
                  <a:gd name="connsiteY7" fmla="*/ 2772502 h 3366109"/>
                  <a:gd name="connsiteX8" fmla="*/ 2861105 w 2861724"/>
                  <a:gd name="connsiteY8" fmla="*/ 2563954 h 3366109"/>
                  <a:gd name="connsiteX9" fmla="*/ 2299631 w 2861724"/>
                  <a:gd name="connsiteY9" fmla="*/ 2018523 h 3366109"/>
                  <a:gd name="connsiteX10" fmla="*/ 1754199 w 2861724"/>
                  <a:gd name="connsiteY10" fmla="*/ 2194986 h 3366109"/>
                  <a:gd name="connsiteX11" fmla="*/ 1256894 w 2861724"/>
                  <a:gd name="connsiteY11" fmla="*/ 2307281 h 3366109"/>
                  <a:gd name="connsiteX12" fmla="*/ 759589 w 2861724"/>
                  <a:gd name="connsiteY12" fmla="*/ 1360796 h 3366109"/>
                  <a:gd name="connsiteX13" fmla="*/ 1128557 w 2861724"/>
                  <a:gd name="connsiteY13" fmla="*/ 911617 h 3366109"/>
                  <a:gd name="connsiteX14" fmla="*/ 1545652 w 2861724"/>
                  <a:gd name="connsiteY14" fmla="*/ 687028 h 3366109"/>
                  <a:gd name="connsiteX15" fmla="*/ 1738157 w 2861724"/>
                  <a:gd name="connsiteY15" fmla="*/ 735154 h 3366109"/>
                  <a:gd name="connsiteX16" fmla="*/ 1994831 w 2861724"/>
                  <a:gd name="connsiteY16" fmla="*/ 478481 h 3366109"/>
                  <a:gd name="connsiteX17" fmla="*/ 1882536 w 2861724"/>
                  <a:gd name="connsiteY17" fmla="*/ 77428 h 3366109"/>
                  <a:gd name="connsiteX18" fmla="*/ 1690031 w 2861724"/>
                  <a:gd name="connsiteY18" fmla="*/ 13259 h 336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1724" h="3366109">
                    <a:moveTo>
                      <a:pt x="1690031" y="13259"/>
                    </a:moveTo>
                    <a:cubicBezTo>
                      <a:pt x="1631210" y="42670"/>
                      <a:pt x="1682010" y="181702"/>
                      <a:pt x="1529610" y="253891"/>
                    </a:cubicBezTo>
                    <a:cubicBezTo>
                      <a:pt x="1377210" y="326080"/>
                      <a:pt x="1029631" y="240522"/>
                      <a:pt x="775631" y="446396"/>
                    </a:cubicBezTo>
                    <a:cubicBezTo>
                      <a:pt x="521631" y="652270"/>
                      <a:pt x="53736" y="1093428"/>
                      <a:pt x="5610" y="1489133"/>
                    </a:cubicBezTo>
                    <a:cubicBezTo>
                      <a:pt x="-42516" y="1884838"/>
                      <a:pt x="227526" y="2507807"/>
                      <a:pt x="486873" y="2820628"/>
                    </a:cubicBezTo>
                    <a:cubicBezTo>
                      <a:pt x="746220" y="3133449"/>
                      <a:pt x="1347799" y="3360712"/>
                      <a:pt x="1561694" y="3366059"/>
                    </a:cubicBezTo>
                    <a:cubicBezTo>
                      <a:pt x="1775589" y="3371406"/>
                      <a:pt x="1631209" y="2951638"/>
                      <a:pt x="1770241" y="2852712"/>
                    </a:cubicBezTo>
                    <a:cubicBezTo>
                      <a:pt x="1909273" y="2753786"/>
                      <a:pt x="2214072" y="2820628"/>
                      <a:pt x="2395883" y="2772502"/>
                    </a:cubicBezTo>
                    <a:cubicBezTo>
                      <a:pt x="2577694" y="2724376"/>
                      <a:pt x="2877147" y="2689617"/>
                      <a:pt x="2861105" y="2563954"/>
                    </a:cubicBezTo>
                    <a:cubicBezTo>
                      <a:pt x="2845063" y="2438291"/>
                      <a:pt x="2484115" y="2080018"/>
                      <a:pt x="2299631" y="2018523"/>
                    </a:cubicBezTo>
                    <a:cubicBezTo>
                      <a:pt x="2115147" y="1957028"/>
                      <a:pt x="1927988" y="2146860"/>
                      <a:pt x="1754199" y="2194986"/>
                    </a:cubicBezTo>
                    <a:cubicBezTo>
                      <a:pt x="1580410" y="2243112"/>
                      <a:pt x="1422662" y="2446313"/>
                      <a:pt x="1256894" y="2307281"/>
                    </a:cubicBezTo>
                    <a:cubicBezTo>
                      <a:pt x="1091126" y="2168249"/>
                      <a:pt x="780978" y="1593407"/>
                      <a:pt x="759589" y="1360796"/>
                    </a:cubicBezTo>
                    <a:cubicBezTo>
                      <a:pt x="738200" y="1128185"/>
                      <a:pt x="997547" y="1023912"/>
                      <a:pt x="1128557" y="911617"/>
                    </a:cubicBezTo>
                    <a:cubicBezTo>
                      <a:pt x="1259567" y="799322"/>
                      <a:pt x="1444052" y="716438"/>
                      <a:pt x="1545652" y="687028"/>
                    </a:cubicBezTo>
                    <a:cubicBezTo>
                      <a:pt x="1647252" y="657618"/>
                      <a:pt x="1663294" y="769912"/>
                      <a:pt x="1738157" y="735154"/>
                    </a:cubicBezTo>
                    <a:cubicBezTo>
                      <a:pt x="1813020" y="700396"/>
                      <a:pt x="1970768" y="588102"/>
                      <a:pt x="1994831" y="478481"/>
                    </a:cubicBezTo>
                    <a:cubicBezTo>
                      <a:pt x="2018894" y="368860"/>
                      <a:pt x="1936010" y="152291"/>
                      <a:pt x="1882536" y="77428"/>
                    </a:cubicBezTo>
                    <a:cubicBezTo>
                      <a:pt x="1829062" y="2565"/>
                      <a:pt x="1748852" y="-16152"/>
                      <a:pt x="1690031" y="132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4346F90-65C0-44AC-9C40-681CB4184440}"/>
                  </a:ext>
                </a:extLst>
              </p:cNvPr>
              <p:cNvSpPr/>
              <p:nvPr/>
            </p:nvSpPr>
            <p:spPr>
              <a:xfrm>
                <a:off x="6158375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84101D-767D-48EC-956F-B4E2741CDCD8}"/>
                  </a:ext>
                </a:extLst>
              </p:cNvPr>
              <p:cNvSpPr/>
              <p:nvPr/>
            </p:nvSpPr>
            <p:spPr>
              <a:xfrm>
                <a:off x="6987622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D47B179-A8ED-47FA-A897-8C6CA4CFA0C6}"/>
                  </a:ext>
                </a:extLst>
              </p:cNvPr>
              <p:cNvSpPr/>
              <p:nvPr/>
            </p:nvSpPr>
            <p:spPr>
              <a:xfrm>
                <a:off x="6290308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Formă liberă: formă 20">
                <a:extLst>
                  <a:ext uri="{FF2B5EF4-FFF2-40B4-BE49-F238E27FC236}">
                    <a16:creationId xmlns:a16="http://schemas.microsoft.com/office/drawing/2014/main" id="{0EEB01DE-84DE-4D25-A59D-935695CDD67F}"/>
                  </a:ext>
                </a:extLst>
              </p:cNvPr>
              <p:cNvSpPr/>
              <p:nvPr/>
            </p:nvSpPr>
            <p:spPr>
              <a:xfrm>
                <a:off x="5732437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Formă liberă: formă 21">
                <a:extLst>
                  <a:ext uri="{FF2B5EF4-FFF2-40B4-BE49-F238E27FC236}">
                    <a16:creationId xmlns:a16="http://schemas.microsoft.com/office/drawing/2014/main" id="{91E5DC2B-C69C-4210-8C11-94FE21F9C72B}"/>
                  </a:ext>
                </a:extLst>
              </p:cNvPr>
              <p:cNvSpPr/>
              <p:nvPr/>
            </p:nvSpPr>
            <p:spPr>
              <a:xfrm>
                <a:off x="5814615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E385776-21D4-415F-8EDF-E21ED9625398}"/>
                  </a:ext>
                </a:extLst>
              </p:cNvPr>
              <p:cNvSpPr/>
              <p:nvPr/>
            </p:nvSpPr>
            <p:spPr>
              <a:xfrm rot="20087648" flipH="1">
                <a:off x="6143069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637F6EC-AF49-4F24-84F9-0C883B17C5AF}"/>
                  </a:ext>
                </a:extLst>
              </p:cNvPr>
              <p:cNvSpPr/>
              <p:nvPr/>
            </p:nvSpPr>
            <p:spPr>
              <a:xfrm rot="20087648" flipH="1">
                <a:off x="6198374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A5E500-1559-43BB-8183-833733D607DD}"/>
                  </a:ext>
                </a:extLst>
              </p:cNvPr>
              <p:cNvSpPr/>
              <p:nvPr/>
            </p:nvSpPr>
            <p:spPr>
              <a:xfrm>
                <a:off x="7327402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21C09F-8DBF-4372-B216-284527CD81AF}"/>
                  </a:ext>
                </a:extLst>
              </p:cNvPr>
              <p:cNvSpPr/>
              <p:nvPr/>
            </p:nvSpPr>
            <p:spPr>
              <a:xfrm>
                <a:off x="7406683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2271ADF-A6F0-4E49-9834-C95063A854D8}"/>
                  </a:ext>
                </a:extLst>
              </p:cNvPr>
              <p:cNvSpPr/>
              <p:nvPr/>
            </p:nvSpPr>
            <p:spPr>
              <a:xfrm>
                <a:off x="7361379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E22517AF-632B-4AA1-AA5B-BCD53965C76C}"/>
                </a:ext>
              </a:extLst>
            </p:cNvPr>
            <p:cNvGrpSpPr/>
            <p:nvPr/>
          </p:nvGrpSpPr>
          <p:grpSpPr>
            <a:xfrm>
              <a:off x="10548777" y="7031644"/>
              <a:ext cx="5766157" cy="4695568"/>
              <a:chOff x="10548777" y="7031644"/>
              <a:chExt cx="5766157" cy="4695568"/>
            </a:xfrm>
          </p:grpSpPr>
          <p:sp>
            <p:nvSpPr>
              <p:cNvPr id="49" name="Dreptunghi 48">
                <a:extLst>
                  <a:ext uri="{FF2B5EF4-FFF2-40B4-BE49-F238E27FC236}">
                    <a16:creationId xmlns:a16="http://schemas.microsoft.com/office/drawing/2014/main" id="{B14FFE90-59E7-4532-AC6A-2A17F82B67EB}"/>
                  </a:ext>
                </a:extLst>
              </p:cNvPr>
              <p:cNvSpPr/>
              <p:nvPr/>
            </p:nvSpPr>
            <p:spPr>
              <a:xfrm>
                <a:off x="10548777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0" name="Formă liberă: formă 49">
                <a:extLst>
                  <a:ext uri="{FF2B5EF4-FFF2-40B4-BE49-F238E27FC236}">
                    <a16:creationId xmlns:a16="http://schemas.microsoft.com/office/drawing/2014/main" id="{BE51DF6F-2A2A-411C-AD5A-24FEF0C88820}"/>
                  </a:ext>
                </a:extLst>
              </p:cNvPr>
              <p:cNvSpPr/>
              <p:nvPr/>
            </p:nvSpPr>
            <p:spPr>
              <a:xfrm>
                <a:off x="11686403" y="7166922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1" name="Formă liberă: formă 50">
                <a:extLst>
                  <a:ext uri="{FF2B5EF4-FFF2-40B4-BE49-F238E27FC236}">
                    <a16:creationId xmlns:a16="http://schemas.microsoft.com/office/drawing/2014/main" id="{EF29DFEE-93DF-4CA9-9FCE-7AD35CBAEEDA}"/>
                  </a:ext>
                </a:extLst>
              </p:cNvPr>
              <p:cNvSpPr/>
              <p:nvPr/>
            </p:nvSpPr>
            <p:spPr>
              <a:xfrm>
                <a:off x="11908238" y="7314296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9D9680D-257D-4F56-927F-16E87B9E957C}"/>
                  </a:ext>
                </a:extLst>
              </p:cNvPr>
              <p:cNvSpPr/>
              <p:nvPr/>
            </p:nvSpPr>
            <p:spPr>
              <a:xfrm>
                <a:off x="12535112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49ABD2-75EF-42D6-97FB-E6B619DDFB4A}"/>
                  </a:ext>
                </a:extLst>
              </p:cNvPr>
              <p:cNvSpPr/>
              <p:nvPr/>
            </p:nvSpPr>
            <p:spPr>
              <a:xfrm>
                <a:off x="13364359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013D84-FE07-45C3-A755-E6DB183A631E}"/>
                  </a:ext>
                </a:extLst>
              </p:cNvPr>
              <p:cNvSpPr/>
              <p:nvPr/>
            </p:nvSpPr>
            <p:spPr>
              <a:xfrm>
                <a:off x="12667045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5" name="Formă liberă: formă 54">
                <a:extLst>
                  <a:ext uri="{FF2B5EF4-FFF2-40B4-BE49-F238E27FC236}">
                    <a16:creationId xmlns:a16="http://schemas.microsoft.com/office/drawing/2014/main" id="{E17C1C9D-9EFE-4936-9480-0C97A1C3215D}"/>
                  </a:ext>
                </a:extLst>
              </p:cNvPr>
              <p:cNvSpPr/>
              <p:nvPr/>
            </p:nvSpPr>
            <p:spPr>
              <a:xfrm>
                <a:off x="12109174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6" name="Formă liberă: formă 55">
                <a:extLst>
                  <a:ext uri="{FF2B5EF4-FFF2-40B4-BE49-F238E27FC236}">
                    <a16:creationId xmlns:a16="http://schemas.microsoft.com/office/drawing/2014/main" id="{022292D3-B672-4800-87A0-8764FB288CAC}"/>
                  </a:ext>
                </a:extLst>
              </p:cNvPr>
              <p:cNvSpPr/>
              <p:nvPr/>
            </p:nvSpPr>
            <p:spPr>
              <a:xfrm>
                <a:off x="12191352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BB0BD48-A85D-4566-A58A-FC604D569915}"/>
                  </a:ext>
                </a:extLst>
              </p:cNvPr>
              <p:cNvSpPr/>
              <p:nvPr/>
            </p:nvSpPr>
            <p:spPr>
              <a:xfrm rot="20087648" flipH="1">
                <a:off x="12519806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5CA2A2-73B0-452F-BEE2-23F97BD29FD4}"/>
                  </a:ext>
                </a:extLst>
              </p:cNvPr>
              <p:cNvSpPr/>
              <p:nvPr/>
            </p:nvSpPr>
            <p:spPr>
              <a:xfrm rot="20087648" flipH="1">
                <a:off x="12575111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E685B4B-D6A0-4BB4-A961-C14987E8CD26}"/>
                  </a:ext>
                </a:extLst>
              </p:cNvPr>
              <p:cNvSpPr/>
              <p:nvPr/>
            </p:nvSpPr>
            <p:spPr>
              <a:xfrm>
                <a:off x="13704139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5E24C21-5D16-43B1-B2B2-9A9EF5A3C23A}"/>
                  </a:ext>
                </a:extLst>
              </p:cNvPr>
              <p:cNvSpPr/>
              <p:nvPr/>
            </p:nvSpPr>
            <p:spPr>
              <a:xfrm>
                <a:off x="13783420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38A3BD3-CF1C-49B2-96F5-7D3A99D8C3A4}"/>
                  </a:ext>
                </a:extLst>
              </p:cNvPr>
              <p:cNvSpPr/>
              <p:nvPr/>
            </p:nvSpPr>
            <p:spPr>
              <a:xfrm>
                <a:off x="13738116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90C76A5-CD54-40FF-8CEC-A3A4A67E0117}"/>
                  </a:ext>
                </a:extLst>
              </p:cNvPr>
              <p:cNvSpPr/>
              <p:nvPr/>
            </p:nvSpPr>
            <p:spPr>
              <a:xfrm>
                <a:off x="14576240" y="8587901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C11D1FD-BEB8-46DD-9F15-BF6107654790}"/>
                  </a:ext>
                </a:extLst>
              </p:cNvPr>
              <p:cNvSpPr/>
              <p:nvPr/>
            </p:nvSpPr>
            <p:spPr>
              <a:xfrm>
                <a:off x="13834387" y="9573614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928EC2-52E4-46E0-A747-CE12141FD29F}"/>
                  </a:ext>
                </a:extLst>
              </p:cNvPr>
              <p:cNvSpPr/>
              <p:nvPr/>
            </p:nvSpPr>
            <p:spPr>
              <a:xfrm>
                <a:off x="14644196" y="8656275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0BC8C9D-6E8E-4971-BDEC-B0F1AE7D3F96}"/>
                  </a:ext>
                </a:extLst>
              </p:cNvPr>
              <p:cNvSpPr/>
              <p:nvPr/>
            </p:nvSpPr>
            <p:spPr>
              <a:xfrm>
                <a:off x="14700827" y="8724648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B6F8F2A-C490-43A1-B0B8-4743BD446D1F}"/>
                  </a:ext>
                </a:extLst>
              </p:cNvPr>
              <p:cNvSpPr/>
              <p:nvPr/>
            </p:nvSpPr>
            <p:spPr>
              <a:xfrm>
                <a:off x="14768784" y="8781627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2" name="CasetăText 11">
              <a:extLst>
                <a:ext uri="{FF2B5EF4-FFF2-40B4-BE49-F238E27FC236}">
                  <a16:creationId xmlns:a16="http://schemas.microsoft.com/office/drawing/2014/main" id="{23221D91-4BE4-46FF-8B64-18B2A3721167}"/>
                </a:ext>
              </a:extLst>
            </p:cNvPr>
            <p:cNvSpPr txBox="1"/>
            <p:nvPr/>
          </p:nvSpPr>
          <p:spPr>
            <a:xfrm>
              <a:off x="6705732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1" name="CasetăText 70">
              <a:extLst>
                <a:ext uri="{FF2B5EF4-FFF2-40B4-BE49-F238E27FC236}">
                  <a16:creationId xmlns:a16="http://schemas.microsoft.com/office/drawing/2014/main" id="{34A96413-5CD0-43B0-8002-B86147D2DD1D}"/>
                </a:ext>
              </a:extLst>
            </p:cNvPr>
            <p:cNvSpPr txBox="1"/>
            <p:nvPr/>
          </p:nvSpPr>
          <p:spPr>
            <a:xfrm>
              <a:off x="6128217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2" name="CasetăText 71">
              <a:extLst>
                <a:ext uri="{FF2B5EF4-FFF2-40B4-BE49-F238E27FC236}">
                  <a16:creationId xmlns:a16="http://schemas.microsoft.com/office/drawing/2014/main" id="{CDBFD8D2-EE24-49B6-8525-98AC9592ABB9}"/>
                </a:ext>
              </a:extLst>
            </p:cNvPr>
            <p:cNvSpPr txBox="1"/>
            <p:nvPr/>
          </p:nvSpPr>
          <p:spPr>
            <a:xfrm>
              <a:off x="5286006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4" name="CasetăText 73">
              <a:extLst>
                <a:ext uri="{FF2B5EF4-FFF2-40B4-BE49-F238E27FC236}">
                  <a16:creationId xmlns:a16="http://schemas.microsoft.com/office/drawing/2014/main" id="{4E77DA39-CE75-48B3-BAC5-6550AF3A5354}"/>
                </a:ext>
              </a:extLst>
            </p:cNvPr>
            <p:cNvSpPr txBox="1"/>
            <p:nvPr/>
          </p:nvSpPr>
          <p:spPr>
            <a:xfrm>
              <a:off x="7475754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5" name="CasetăText 74">
              <a:extLst>
                <a:ext uri="{FF2B5EF4-FFF2-40B4-BE49-F238E27FC236}">
                  <a16:creationId xmlns:a16="http://schemas.microsoft.com/office/drawing/2014/main" id="{38700680-0878-4918-AD25-F326793818BF}"/>
                </a:ext>
              </a:extLst>
            </p:cNvPr>
            <p:cNvSpPr txBox="1"/>
            <p:nvPr/>
          </p:nvSpPr>
          <p:spPr>
            <a:xfrm>
              <a:off x="13010280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6" name="CasetăText 75">
              <a:extLst>
                <a:ext uri="{FF2B5EF4-FFF2-40B4-BE49-F238E27FC236}">
                  <a16:creationId xmlns:a16="http://schemas.microsoft.com/office/drawing/2014/main" id="{34326E74-1E20-47E6-9AF7-15F2276A2B94}"/>
                </a:ext>
              </a:extLst>
            </p:cNvPr>
            <p:cNvSpPr txBox="1"/>
            <p:nvPr/>
          </p:nvSpPr>
          <p:spPr>
            <a:xfrm>
              <a:off x="12432765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7" name="CasetăText 76">
              <a:extLst>
                <a:ext uri="{FF2B5EF4-FFF2-40B4-BE49-F238E27FC236}">
                  <a16:creationId xmlns:a16="http://schemas.microsoft.com/office/drawing/2014/main" id="{7D3B23E8-970E-4E05-8F8A-C6AFC12BA890}"/>
                </a:ext>
              </a:extLst>
            </p:cNvPr>
            <p:cNvSpPr txBox="1"/>
            <p:nvPr/>
          </p:nvSpPr>
          <p:spPr>
            <a:xfrm>
              <a:off x="11590554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8" name="CasetăText 77">
              <a:extLst>
                <a:ext uri="{FF2B5EF4-FFF2-40B4-BE49-F238E27FC236}">
                  <a16:creationId xmlns:a16="http://schemas.microsoft.com/office/drawing/2014/main" id="{B91E851A-ADC7-41B6-8DC5-30846546A8DC}"/>
                </a:ext>
              </a:extLst>
            </p:cNvPr>
            <p:cNvSpPr txBox="1"/>
            <p:nvPr/>
          </p:nvSpPr>
          <p:spPr>
            <a:xfrm>
              <a:off x="13780302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9" name="CasetăText 78">
              <a:extLst>
                <a:ext uri="{FF2B5EF4-FFF2-40B4-BE49-F238E27FC236}">
                  <a16:creationId xmlns:a16="http://schemas.microsoft.com/office/drawing/2014/main" id="{08D54425-8CD3-4E00-94F0-5E269701CB56}"/>
                </a:ext>
              </a:extLst>
            </p:cNvPr>
            <p:cNvSpPr txBox="1"/>
            <p:nvPr/>
          </p:nvSpPr>
          <p:spPr>
            <a:xfrm>
              <a:off x="15296281" y="875345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  <p:sp>
        <p:nvSpPr>
          <p:cNvPr id="2" name="CasetăText 1">
            <a:extLst>
              <a:ext uri="{FF2B5EF4-FFF2-40B4-BE49-F238E27FC236}">
                <a16:creationId xmlns:a16="http://schemas.microsoft.com/office/drawing/2014/main" id="{B49BD65E-D8D2-450A-A1E5-D316A618B01D}"/>
              </a:ext>
            </a:extLst>
          </p:cNvPr>
          <p:cNvSpPr txBox="1"/>
          <p:nvPr/>
        </p:nvSpPr>
        <p:spPr>
          <a:xfrm>
            <a:off x="5449546" y="9258782"/>
            <a:ext cx="223939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state space</a:t>
            </a:r>
          </a:p>
        </p:txBody>
      </p:sp>
      <p:sp>
        <p:nvSpPr>
          <p:cNvPr id="68" name="CasetăText 67">
            <a:extLst>
              <a:ext uri="{FF2B5EF4-FFF2-40B4-BE49-F238E27FC236}">
                <a16:creationId xmlns:a16="http://schemas.microsoft.com/office/drawing/2014/main" id="{3CEEF047-CCA1-4AD3-9C6D-82EDC599D445}"/>
              </a:ext>
            </a:extLst>
          </p:cNvPr>
          <p:cNvSpPr txBox="1"/>
          <p:nvPr/>
        </p:nvSpPr>
        <p:spPr>
          <a:xfrm>
            <a:off x="10719377" y="9258782"/>
            <a:ext cx="223939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state space</a:t>
            </a:r>
          </a:p>
        </p:txBody>
      </p:sp>
      <p:sp>
        <p:nvSpPr>
          <p:cNvPr id="69" name="CasetăText 68">
            <a:extLst>
              <a:ext uri="{FF2B5EF4-FFF2-40B4-BE49-F238E27FC236}">
                <a16:creationId xmlns:a16="http://schemas.microsoft.com/office/drawing/2014/main" id="{04C4466E-E77F-4128-8E0B-7C814E01BFF2}"/>
              </a:ext>
            </a:extLst>
          </p:cNvPr>
          <p:cNvSpPr txBox="1"/>
          <p:nvPr/>
        </p:nvSpPr>
        <p:spPr>
          <a:xfrm>
            <a:off x="5362404" y="5216172"/>
            <a:ext cx="29912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1, 2,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… clusters</a:t>
            </a:r>
          </a:p>
        </p:txBody>
      </p:sp>
    </p:spTree>
    <p:extLst>
      <p:ext uri="{BB962C8B-B14F-4D97-AF65-F5344CB8AC3E}">
        <p14:creationId xmlns:p14="http://schemas.microsoft.com/office/powerpoint/2010/main" val="18347323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Correlation time analysis: time required to lose memory of previous values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sz="5400" dirty="0">
                <a:latin typeface="+mn-lt"/>
              </a:rPr>
              <a:t>Hitting time</a:t>
            </a:r>
          </a:p>
          <a:p>
            <a:endParaRPr lang="en-US" sz="5400" dirty="0"/>
          </a:p>
          <a:p>
            <a:r>
              <a:rPr lang="en-US" sz="5400" dirty="0"/>
              <a:t>Cover time</a:t>
            </a:r>
          </a:p>
          <a:p>
            <a:endParaRPr lang="en-US" sz="5400" dirty="0"/>
          </a:p>
          <a:p>
            <a:r>
              <a:rPr lang="en-US" sz="5400" dirty="0"/>
              <a:t>Mean first passage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 </a:t>
            </a:r>
            <a:br>
              <a:rPr lang="en-US" dirty="0"/>
            </a:br>
            <a:r>
              <a:rPr lang="en-US" dirty="0"/>
              <a:t>How efficient is it?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2" name="Grupare 1">
            <a:extLst>
              <a:ext uri="{FF2B5EF4-FFF2-40B4-BE49-F238E27FC236}">
                <a16:creationId xmlns:a16="http://schemas.microsoft.com/office/drawing/2014/main" id="{F3238F59-CFDF-4745-9326-ED1A1CFE2511}"/>
              </a:ext>
            </a:extLst>
          </p:cNvPr>
          <p:cNvGrpSpPr/>
          <p:nvPr/>
        </p:nvGrpSpPr>
        <p:grpSpPr>
          <a:xfrm>
            <a:off x="15400422" y="4638655"/>
            <a:ext cx="7748450" cy="6453583"/>
            <a:chOff x="16660819" y="4229581"/>
            <a:chExt cx="5766157" cy="4802557"/>
          </a:xfrm>
        </p:grpSpPr>
        <p:grpSp>
          <p:nvGrpSpPr>
            <p:cNvPr id="34" name="Grupare 33">
              <a:extLst>
                <a:ext uri="{FF2B5EF4-FFF2-40B4-BE49-F238E27FC236}">
                  <a16:creationId xmlns:a16="http://schemas.microsoft.com/office/drawing/2014/main" id="{AAD6A2A6-D63C-46DF-9BE7-03DEB9F9D480}"/>
                </a:ext>
              </a:extLst>
            </p:cNvPr>
            <p:cNvGrpSpPr/>
            <p:nvPr/>
          </p:nvGrpSpPr>
          <p:grpSpPr>
            <a:xfrm>
              <a:off x="16660819" y="4336570"/>
              <a:ext cx="5766157" cy="4695568"/>
              <a:chOff x="11246609" y="4336571"/>
              <a:chExt cx="5766157" cy="4695568"/>
            </a:xfrm>
          </p:grpSpPr>
          <p:sp>
            <p:nvSpPr>
              <p:cNvPr id="16" name="Dreptunghi 15">
                <a:extLst>
                  <a:ext uri="{FF2B5EF4-FFF2-40B4-BE49-F238E27FC236}">
                    <a16:creationId xmlns:a16="http://schemas.microsoft.com/office/drawing/2014/main" id="{F709A844-556A-4CC6-B1A5-28D028FE79FF}"/>
                  </a:ext>
                </a:extLst>
              </p:cNvPr>
              <p:cNvSpPr/>
              <p:nvPr/>
            </p:nvSpPr>
            <p:spPr>
              <a:xfrm>
                <a:off x="11246609" y="4336571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" name="Formă liberă: formă 2">
                <a:extLst>
                  <a:ext uri="{FF2B5EF4-FFF2-40B4-BE49-F238E27FC236}">
                    <a16:creationId xmlns:a16="http://schemas.microsoft.com/office/drawing/2014/main" id="{1381BC4A-9988-4282-A2EF-4170DC7EC5F5}"/>
                  </a:ext>
                </a:extLst>
              </p:cNvPr>
              <p:cNvSpPr/>
              <p:nvPr/>
            </p:nvSpPr>
            <p:spPr>
              <a:xfrm>
                <a:off x="12384235" y="4471849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Formă liberă: formă 3">
                <a:extLst>
                  <a:ext uri="{FF2B5EF4-FFF2-40B4-BE49-F238E27FC236}">
                    <a16:creationId xmlns:a16="http://schemas.microsoft.com/office/drawing/2014/main" id="{22D5ED44-63E1-4237-9CA9-C571CE298725}"/>
                  </a:ext>
                </a:extLst>
              </p:cNvPr>
              <p:cNvSpPr/>
              <p:nvPr/>
            </p:nvSpPr>
            <p:spPr>
              <a:xfrm>
                <a:off x="12606070" y="4619223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A6B4A33-31DB-413C-B369-F4012AF77D40}"/>
                  </a:ext>
                </a:extLst>
              </p:cNvPr>
              <p:cNvSpPr/>
              <p:nvPr/>
            </p:nvSpPr>
            <p:spPr>
              <a:xfrm>
                <a:off x="13232944" y="5054489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3AADCC3-9F19-40DD-BEA1-54B882946CDD}"/>
                  </a:ext>
                </a:extLst>
              </p:cNvPr>
              <p:cNvSpPr/>
              <p:nvPr/>
            </p:nvSpPr>
            <p:spPr>
              <a:xfrm>
                <a:off x="14062191" y="4821650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E02F86-A54C-44EA-A5C6-D8D5EF43F62D}"/>
                  </a:ext>
                </a:extLst>
              </p:cNvPr>
              <p:cNvSpPr/>
              <p:nvPr/>
            </p:nvSpPr>
            <p:spPr>
              <a:xfrm>
                <a:off x="13364877" y="5130870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987D6CFE-1834-415F-AB8D-38FDAF01ACDF}"/>
                  </a:ext>
                </a:extLst>
              </p:cNvPr>
              <p:cNvSpPr/>
              <p:nvPr/>
            </p:nvSpPr>
            <p:spPr>
              <a:xfrm>
                <a:off x="12807006" y="5435625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Formă liberă: formă 19">
                <a:extLst>
                  <a:ext uri="{FF2B5EF4-FFF2-40B4-BE49-F238E27FC236}">
                    <a16:creationId xmlns:a16="http://schemas.microsoft.com/office/drawing/2014/main" id="{7153141A-528F-4B7B-B56E-6C99F9EEFF7B}"/>
                  </a:ext>
                </a:extLst>
              </p:cNvPr>
              <p:cNvSpPr/>
              <p:nvPr/>
            </p:nvSpPr>
            <p:spPr>
              <a:xfrm>
                <a:off x="12889184" y="5539876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659857F-8D44-4BCD-8C62-C1B0D428F811}"/>
                  </a:ext>
                </a:extLst>
              </p:cNvPr>
              <p:cNvSpPr/>
              <p:nvPr/>
            </p:nvSpPr>
            <p:spPr>
              <a:xfrm rot="20087648" flipH="1">
                <a:off x="13217638" y="6178025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717199-99E4-4E1D-8D64-A8C902900929}"/>
                  </a:ext>
                </a:extLst>
              </p:cNvPr>
              <p:cNvSpPr/>
              <p:nvPr/>
            </p:nvSpPr>
            <p:spPr>
              <a:xfrm rot="20087648" flipH="1">
                <a:off x="13272943" y="6396130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483B0EC-485F-479B-9FF2-681E1D5576F7}"/>
                  </a:ext>
                </a:extLst>
              </p:cNvPr>
              <p:cNvSpPr/>
              <p:nvPr/>
            </p:nvSpPr>
            <p:spPr>
              <a:xfrm>
                <a:off x="14401971" y="6736097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822B8E6-FC42-49FB-8DF9-305B3043F55B}"/>
                  </a:ext>
                </a:extLst>
              </p:cNvPr>
              <p:cNvSpPr/>
              <p:nvPr/>
            </p:nvSpPr>
            <p:spPr>
              <a:xfrm>
                <a:off x="14481252" y="6827261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6D5954B-F488-4E19-8ACE-98C8FA241C34}"/>
                  </a:ext>
                </a:extLst>
              </p:cNvPr>
              <p:cNvSpPr/>
              <p:nvPr/>
            </p:nvSpPr>
            <p:spPr>
              <a:xfrm>
                <a:off x="14435948" y="6793074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D2456E-7045-45F9-8CF6-DF0F535B6AC6}"/>
                  </a:ext>
                </a:extLst>
              </p:cNvPr>
              <p:cNvSpPr/>
              <p:nvPr/>
            </p:nvSpPr>
            <p:spPr>
              <a:xfrm>
                <a:off x="15274072" y="5892828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D589091-4D39-435B-ACFA-97E74CCB9635}"/>
                  </a:ext>
                </a:extLst>
              </p:cNvPr>
              <p:cNvSpPr/>
              <p:nvPr/>
            </p:nvSpPr>
            <p:spPr>
              <a:xfrm>
                <a:off x="14532219" y="6878541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0487F87-1084-4185-9B92-BE9FF0D8FDDA}"/>
                  </a:ext>
                </a:extLst>
              </p:cNvPr>
              <p:cNvSpPr/>
              <p:nvPr/>
            </p:nvSpPr>
            <p:spPr>
              <a:xfrm>
                <a:off x="15342028" y="5961202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CE7341-3955-456F-B8E3-C5171876DFCA}"/>
                  </a:ext>
                </a:extLst>
              </p:cNvPr>
              <p:cNvSpPr/>
              <p:nvPr/>
            </p:nvSpPr>
            <p:spPr>
              <a:xfrm>
                <a:off x="15398659" y="6029575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4EF913-28FE-4C5C-B3EE-AE43CD025752}"/>
                  </a:ext>
                </a:extLst>
              </p:cNvPr>
              <p:cNvSpPr/>
              <p:nvPr/>
            </p:nvSpPr>
            <p:spPr>
              <a:xfrm>
                <a:off x="15466616" y="6086554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31" name="Conector drept cu săgeată 30">
                <a:extLst>
                  <a:ext uri="{FF2B5EF4-FFF2-40B4-BE49-F238E27FC236}">
                    <a16:creationId xmlns:a16="http://schemas.microsoft.com/office/drawing/2014/main" id="{618391FC-CA90-4033-BCE0-ABC908FB1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9237" y="8229218"/>
                <a:ext cx="826797" cy="36465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Conector drept cu săgeată 34">
                <a:extLst>
                  <a:ext uri="{FF2B5EF4-FFF2-40B4-BE49-F238E27FC236}">
                    <a16:creationId xmlns:a16="http://schemas.microsoft.com/office/drawing/2014/main" id="{129BEE11-7F09-4E57-B964-670CD3BD5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17362" y="8411546"/>
                <a:ext cx="317127" cy="19372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Conector drept cu săgeată 37">
                <a:extLst>
                  <a:ext uri="{FF2B5EF4-FFF2-40B4-BE49-F238E27FC236}">
                    <a16:creationId xmlns:a16="http://schemas.microsoft.com/office/drawing/2014/main" id="{CDF34BC9-85DF-473E-AE10-02BA189F6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8069681"/>
                <a:ext cx="0" cy="29628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Conector drept cu săgeată 40">
                <a:extLst>
                  <a:ext uri="{FF2B5EF4-FFF2-40B4-BE49-F238E27FC236}">
                    <a16:creationId xmlns:a16="http://schemas.microsoft.com/office/drawing/2014/main" id="{4EE721B9-E674-44C4-847A-F173F1829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7978516"/>
                <a:ext cx="271823" cy="79769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Conector drept cu săgeată 42">
                <a:extLst>
                  <a:ext uri="{FF2B5EF4-FFF2-40B4-BE49-F238E27FC236}">
                    <a16:creationId xmlns:a16="http://schemas.microsoft.com/office/drawing/2014/main" id="{63D636AD-AAA6-4C74-92B2-E4F6218157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91118" y="7750605"/>
                <a:ext cx="169891" cy="19372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Conector drept cu săgeată 46">
                <a:extLst>
                  <a:ext uri="{FF2B5EF4-FFF2-40B4-BE49-F238E27FC236}">
                    <a16:creationId xmlns:a16="http://schemas.microsoft.com/office/drawing/2014/main" id="{7F8D7728-4E2B-4298-80A9-C2668445D0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36423" y="7636651"/>
                <a:ext cx="283150" cy="9116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Conector drept cu săgeată 51">
                <a:extLst>
                  <a:ext uri="{FF2B5EF4-FFF2-40B4-BE49-F238E27FC236}">
                    <a16:creationId xmlns:a16="http://schemas.microsoft.com/office/drawing/2014/main" id="{8C766FE6-DBDE-4B38-AA98-545D5E7E0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8247" y="7431531"/>
                <a:ext cx="0" cy="17093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Conector drept cu săgeată 54">
                <a:extLst>
                  <a:ext uri="{FF2B5EF4-FFF2-40B4-BE49-F238E27FC236}">
                    <a16:creationId xmlns:a16="http://schemas.microsoft.com/office/drawing/2014/main" id="{6627F11E-12AB-4DCF-A823-837323C6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9572" y="7431532"/>
                <a:ext cx="271824" cy="14814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Conector drept cu săgeată 57">
                <a:extLst>
                  <a:ext uri="{FF2B5EF4-FFF2-40B4-BE49-F238E27FC236}">
                    <a16:creationId xmlns:a16="http://schemas.microsoft.com/office/drawing/2014/main" id="{A68D1D88-64F2-47B5-ABF9-86506B3F3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6700" y="7579674"/>
                <a:ext cx="294476" cy="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1" name="Conector drept cu săgeată 60">
                <a:extLst>
                  <a:ext uri="{FF2B5EF4-FFF2-40B4-BE49-F238E27FC236}">
                    <a16:creationId xmlns:a16="http://schemas.microsoft.com/office/drawing/2014/main" id="{EB0C08BF-B5A3-4329-A9A5-3C48C59EB890}"/>
                  </a:ext>
                </a:extLst>
              </p:cNvPr>
              <p:cNvCxnSpPr>
                <a:cxnSpLocks/>
                <a:endCxn id="8" idx="4"/>
              </p:cNvCxnSpPr>
              <p:nvPr/>
            </p:nvCxnSpPr>
            <p:spPr>
              <a:xfrm flipV="1">
                <a:off x="13908524" y="7271994"/>
                <a:ext cx="0" cy="22791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Conector drept cu săgeată 62">
                <a:extLst>
                  <a:ext uri="{FF2B5EF4-FFF2-40B4-BE49-F238E27FC236}">
                    <a16:creationId xmlns:a16="http://schemas.microsoft.com/office/drawing/2014/main" id="{B0C74D7E-A38B-48F7-A2B5-DE673BD01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772613" y="705547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Conector drept cu săgeată 65">
                <a:extLst>
                  <a:ext uri="{FF2B5EF4-FFF2-40B4-BE49-F238E27FC236}">
                    <a16:creationId xmlns:a16="http://schemas.microsoft.com/office/drawing/2014/main" id="{4089D2BA-D08E-4176-BE22-61949E1BA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602724" y="682756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Conector drept cu săgeată 66">
                <a:extLst>
                  <a:ext uri="{FF2B5EF4-FFF2-40B4-BE49-F238E27FC236}">
                    <a16:creationId xmlns:a16="http://schemas.microsoft.com/office/drawing/2014/main" id="{A74330E1-7D90-4CED-B9CF-8A0753F46E66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366912" cy="47610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Conector drept cu săgeată 67">
                <a:extLst>
                  <a:ext uri="{FF2B5EF4-FFF2-40B4-BE49-F238E27FC236}">
                    <a16:creationId xmlns:a16="http://schemas.microsoft.com/office/drawing/2014/main" id="{FC89F04D-844A-48ED-BFB5-335E6EDEB14B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197022" cy="24819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D708A99-1CFC-41EE-B4A7-6CC1017A99BD}"/>
                  </a:ext>
                </a:extLst>
              </p:cNvPr>
              <p:cNvSpPr/>
              <p:nvPr/>
            </p:nvSpPr>
            <p:spPr>
              <a:xfrm rot="19748565">
                <a:off x="13116540" y="4746671"/>
                <a:ext cx="677780" cy="921626"/>
              </a:xfrm>
              <a:prstGeom prst="ellipse">
                <a:avLst/>
              </a:prstGeom>
              <a:noFill/>
              <a:ln w="57150" cap="flat">
                <a:solidFill>
                  <a:srgbClr val="C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40" name="Conector drept cu săgeată 39">
                <a:extLst>
                  <a:ext uri="{FF2B5EF4-FFF2-40B4-BE49-F238E27FC236}">
                    <a16:creationId xmlns:a16="http://schemas.microsoft.com/office/drawing/2014/main" id="{2369F885-F789-407A-ACDC-9FAC0E8010E3}"/>
                  </a:ext>
                </a:extLst>
              </p:cNvPr>
              <p:cNvCxnSpPr>
                <a:cxnSpLocks/>
                <a:endCxn id="20" idx="6"/>
              </p:cNvCxnSpPr>
              <p:nvPr/>
            </p:nvCxnSpPr>
            <p:spPr>
              <a:xfrm flipH="1" flipV="1">
                <a:off x="13143242" y="5928547"/>
                <a:ext cx="119144" cy="38024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Conector drept cu săgeată 41">
                <a:extLst>
                  <a:ext uri="{FF2B5EF4-FFF2-40B4-BE49-F238E27FC236}">
                    <a16:creationId xmlns:a16="http://schemas.microsoft.com/office/drawing/2014/main" id="{FD34BB38-AEEC-4F19-8D6B-FB05D29BE4A2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H="1" flipV="1">
                <a:off x="12748236" y="5616171"/>
                <a:ext cx="395006" cy="3123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Conector drept cu săgeată 43">
                <a:extLst>
                  <a:ext uri="{FF2B5EF4-FFF2-40B4-BE49-F238E27FC236}">
                    <a16:creationId xmlns:a16="http://schemas.microsoft.com/office/drawing/2014/main" id="{E9246485-3133-45F2-8151-6C32C4E8C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02383" y="5257800"/>
                <a:ext cx="75417" cy="33986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Conector drept cu săgeată 50">
                <a:extLst>
                  <a:ext uri="{FF2B5EF4-FFF2-40B4-BE49-F238E27FC236}">
                    <a16:creationId xmlns:a16="http://schemas.microsoft.com/office/drawing/2014/main" id="{3450ED96-BFE3-4A44-BF64-A6138928E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6375" y="5200650"/>
                <a:ext cx="247650" cy="1047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7" name="CasetăText 56">
              <a:extLst>
                <a:ext uri="{FF2B5EF4-FFF2-40B4-BE49-F238E27FC236}">
                  <a16:creationId xmlns:a16="http://schemas.microsoft.com/office/drawing/2014/main" id="{93480E3F-3F0D-4954-9DCF-0E3E4B286586}"/>
                </a:ext>
              </a:extLst>
            </p:cNvPr>
            <p:cNvSpPr txBox="1"/>
            <p:nvPr/>
          </p:nvSpPr>
          <p:spPr>
            <a:xfrm>
              <a:off x="19557376" y="4229581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59" name="CasetăText 58">
              <a:extLst>
                <a:ext uri="{FF2B5EF4-FFF2-40B4-BE49-F238E27FC236}">
                  <a16:creationId xmlns:a16="http://schemas.microsoft.com/office/drawing/2014/main" id="{4371D3C7-A094-429B-A848-25775CED69DC}"/>
                </a:ext>
              </a:extLst>
            </p:cNvPr>
            <p:cNvSpPr txBox="1"/>
            <p:nvPr/>
          </p:nvSpPr>
          <p:spPr>
            <a:xfrm>
              <a:off x="18218353" y="465185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60" name="CasetăText 59">
              <a:extLst>
                <a:ext uri="{FF2B5EF4-FFF2-40B4-BE49-F238E27FC236}">
                  <a16:creationId xmlns:a16="http://schemas.microsoft.com/office/drawing/2014/main" id="{A2220125-ABA1-4D18-AB8C-A8BB1F045D57}"/>
                </a:ext>
              </a:extLst>
            </p:cNvPr>
            <p:cNvSpPr txBox="1"/>
            <p:nvPr/>
          </p:nvSpPr>
          <p:spPr>
            <a:xfrm>
              <a:off x="17971086" y="6559885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F00D7286-CACD-4A4C-8745-C6BAEEF79E94}"/>
                </a:ext>
              </a:extLst>
            </p:cNvPr>
            <p:cNvSpPr txBox="1"/>
            <p:nvPr/>
          </p:nvSpPr>
          <p:spPr>
            <a:xfrm>
              <a:off x="20187710" y="7422740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64" name="CasetăText 63">
              <a:extLst>
                <a:ext uri="{FF2B5EF4-FFF2-40B4-BE49-F238E27FC236}">
                  <a16:creationId xmlns:a16="http://schemas.microsoft.com/office/drawing/2014/main" id="{646C5A0F-9227-4868-8701-7C82D737AC1E}"/>
                </a:ext>
              </a:extLst>
            </p:cNvPr>
            <p:cNvSpPr txBox="1"/>
            <p:nvPr/>
          </p:nvSpPr>
          <p:spPr>
            <a:xfrm>
              <a:off x="20926361" y="542388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  <p:graphicFrame>
        <p:nvGraphicFramePr>
          <p:cNvPr id="39" name="Tabel 44">
            <a:extLst>
              <a:ext uri="{FF2B5EF4-FFF2-40B4-BE49-F238E27FC236}">
                <a16:creationId xmlns:a16="http://schemas.microsoft.com/office/drawing/2014/main" id="{672663A5-5418-4DA2-988F-56785B779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09559"/>
              </p:ext>
            </p:extLst>
          </p:nvPr>
        </p:nvGraphicFramePr>
        <p:xfrm>
          <a:off x="3799305" y="9644871"/>
          <a:ext cx="782320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8354767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24558059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39825425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665245608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343097811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476036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8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3893"/>
                  </a:ext>
                </a:extLst>
              </a:tr>
              <a:tr h="37529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2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82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858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Molecular Dynamics?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Add energy to a system modeled by molecular mechanics and simulate its progress with tim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dirty="0"/>
                  <a:t>Add energy to a system modeled by molecular mechanics and simulate its progress with time</a:t>
                </a:r>
                <a:r>
                  <a:rPr lang="en-US" dirty="0"/>
                  <a:t> using Newton’s second law of motion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</m:ctrlPr>
                      </m:accPr>
                      <m:e>
                        <m: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𝐹</m:t>
                        </m:r>
                      </m:e>
                    </m:acc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=</m:t>
                    </m:r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𝑚𝑎</m:t>
                    </m:r>
                  </m:oMath>
                </a14:m>
                <a:endParaRPr kumimoji="0" lang="en-US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  <a:p>
                <a:endParaRPr dirty="0"/>
              </a:p>
              <a:p>
                <a:r>
                  <a:rPr dirty="0"/>
                  <a:t>See 0:45 to 2:20 of “An Introduction to Molecular Dynamics” (</a:t>
                </a:r>
                <a:r>
                  <a:rPr u="sng" dirty="0">
                    <a:hlinkClick r:id="rId3"/>
                  </a:rPr>
                  <a:t>https://www.youtube.com/watch?v=lLFEqKl3sm4</a:t>
                </a:r>
                <a:r>
                  <a:rPr dirty="0"/>
                  <a:t>)</a:t>
                </a:r>
              </a:p>
              <a:p>
                <a:endParaRPr dirty="0"/>
              </a:p>
              <a:p>
                <a:r>
                  <a:rPr dirty="0"/>
                  <a:t>See a separation of alkane and water: </a:t>
                </a:r>
                <a:r>
                  <a:rPr u="sng" dirty="0">
                    <a:solidFill>
                      <a:srgbClr val="0000FF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https://www.youtube.com/watch?v=xcMSHy3CqXA</a:t>
                </a:r>
                <a:endParaRPr lang="en-US" u="sng" dirty="0">
                  <a:solidFill>
                    <a:srgbClr val="0000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mc:Choice>
        <mc:Fallback xmlns="">
          <p:sp>
            <p:nvSpPr>
              <p:cNvPr id="147" name="Add energy to a system modeled by molecular mechanics and simulate its progress with tim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y do biological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r>
              <a:rPr dirty="0"/>
              <a:t>Why do biological molecular dynamics?</a:t>
            </a:r>
          </a:p>
        </p:txBody>
      </p:sp>
      <p:sp>
        <p:nvSpPr>
          <p:cNvPr id="156" name="“everything that living things do can be understood in terms of the jigglings and wigglings of atoms” - Richard Feynma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“everything that living things do can be understood in terms of the </a:t>
            </a:r>
            <a:r>
              <a:rPr dirty="0" err="1"/>
              <a:t>jigglings</a:t>
            </a:r>
            <a:r>
              <a:rPr dirty="0"/>
              <a:t> and </a:t>
            </a:r>
            <a:r>
              <a:rPr dirty="0" err="1"/>
              <a:t>wigglings</a:t>
            </a:r>
            <a:r>
              <a:rPr dirty="0"/>
              <a:t> of atoms” - Richard Feynman</a:t>
            </a:r>
          </a:p>
          <a:p>
            <a:endParaRPr dirty="0"/>
          </a:p>
          <a:p>
            <a:r>
              <a:rPr dirty="0"/>
              <a:t>Check out </a:t>
            </a:r>
            <a:r>
              <a:rPr lang="en-US" dirty="0"/>
              <a:t>David’s</a:t>
            </a:r>
            <a:r>
              <a:rPr dirty="0"/>
              <a:t> molecular dynamics YouTube playlist: </a:t>
            </a:r>
            <a:r>
              <a:rPr u="sng" dirty="0">
                <a:hlinkClick r:id="rId2"/>
              </a:rPr>
              <a:t>https://www.youtube.com/playlist?list=PLYEyeVFrqfAu0ft6sF4vVe5FOEbJYyi_L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eneral MD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 MD Algorithm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176790"/>
            <a:ext cx="15240001" cy="849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igure 2 of Durrant &amp; McCammon, 2011"/>
          <p:cNvSpPr txBox="1"/>
          <p:nvPr/>
        </p:nvSpPr>
        <p:spPr>
          <a:xfrm>
            <a:off x="8515250" y="12029085"/>
            <a:ext cx="73535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Figure 2 of </a:t>
            </a:r>
            <a:r>
              <a:rPr dirty="0" err="1"/>
              <a:t>Durrant</a:t>
            </a:r>
            <a:r>
              <a:rPr dirty="0"/>
              <a:t> &amp; McCammon, 2011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is by classical mechanics: Hamilton’s equations</a:t>
            </a: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r>
              <a:rPr lang="en-US" sz="5400" dirty="0"/>
              <a:t>Integrate trajectory using Taylor expansion </a:t>
            </a:r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How do we calculate trajectories?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𝑑𝑥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/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183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by classical mechanics: Hamilton’s equations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Time averages equals space averages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Ergodic Hypothesis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are 35">
            <a:extLst>
              <a:ext uri="{FF2B5EF4-FFF2-40B4-BE49-F238E27FC236}">
                <a16:creationId xmlns:a16="http://schemas.microsoft.com/office/drawing/2014/main" id="{C658EF8B-BAB2-45C9-8811-FF90CCE3710C}"/>
              </a:ext>
            </a:extLst>
          </p:cNvPr>
          <p:cNvGrpSpPr/>
          <p:nvPr/>
        </p:nvGrpSpPr>
        <p:grpSpPr>
          <a:xfrm>
            <a:off x="18253465" y="8348248"/>
            <a:ext cx="5312723" cy="4791908"/>
            <a:chOff x="17218749" y="3896564"/>
            <a:chExt cx="5312723" cy="4791908"/>
          </a:xfrm>
        </p:grpSpPr>
        <p:sp>
          <p:nvSpPr>
            <p:cNvPr id="44" name="Dreptunghi 43">
              <a:extLst>
                <a:ext uri="{FF2B5EF4-FFF2-40B4-BE49-F238E27FC236}">
                  <a16:creationId xmlns:a16="http://schemas.microsoft.com/office/drawing/2014/main" id="{271E0E0D-1900-499D-8E04-B05541BC3149}"/>
                </a:ext>
              </a:extLst>
            </p:cNvPr>
            <p:cNvSpPr/>
            <p:nvPr/>
          </p:nvSpPr>
          <p:spPr>
            <a:xfrm>
              <a:off x="17624237" y="4050631"/>
              <a:ext cx="4884619" cy="408671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40000">
                  <a:schemeClr val="tx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/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/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𝑝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8C53653-D140-435E-867B-CA6E3F59521E}"/>
                </a:ext>
              </a:extLst>
            </p:cNvPr>
            <p:cNvSpPr/>
            <p:nvPr/>
          </p:nvSpPr>
          <p:spPr>
            <a:xfrm>
              <a:off x="18652513" y="4675382"/>
              <a:ext cx="3031958" cy="3031958"/>
            </a:xfrm>
            <a:prstGeom prst="arc">
              <a:avLst>
                <a:gd name="adj1" fmla="val 16200000"/>
                <a:gd name="adj2" fmla="val 5807351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D6F908B1-1EFC-42B5-A2BB-B2396CA0743F}"/>
                </a:ext>
              </a:extLst>
            </p:cNvPr>
            <p:cNvSpPr/>
            <p:nvPr/>
          </p:nvSpPr>
          <p:spPr>
            <a:xfrm rot="10491427">
              <a:off x="19063703" y="513419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BE6D8CD8-A374-4B20-82F0-FC4D387DF7A0}"/>
                </a:ext>
              </a:extLst>
            </p:cNvPr>
            <p:cNvSpPr/>
            <p:nvPr/>
          </p:nvSpPr>
          <p:spPr>
            <a:xfrm rot="20260610">
              <a:off x="19120854" y="511514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9AD1896B-B059-4567-9FE3-EB479B7C49C8}"/>
                </a:ext>
              </a:extLst>
            </p:cNvPr>
            <p:cNvSpPr/>
            <p:nvPr/>
          </p:nvSpPr>
          <p:spPr>
            <a:xfrm rot="15590670">
              <a:off x="18254078" y="4696047"/>
              <a:ext cx="1866678" cy="1866678"/>
            </a:xfrm>
            <a:prstGeom prst="arc">
              <a:avLst>
                <a:gd name="adj1" fmla="val 16200000"/>
                <a:gd name="adj2" fmla="val 1392497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5" name="Conector drept 14">
              <a:extLst>
                <a:ext uri="{FF2B5EF4-FFF2-40B4-BE49-F238E27FC236}">
                  <a16:creationId xmlns:a16="http://schemas.microsoft.com/office/drawing/2014/main" id="{2CBF678D-1138-4BC5-90FA-B176E8940B6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V="1">
              <a:off x="19989278" y="7086600"/>
              <a:ext cx="0" cy="61011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Conector drept 91">
              <a:extLst>
                <a:ext uri="{FF2B5EF4-FFF2-40B4-BE49-F238E27FC236}">
                  <a16:creationId xmlns:a16="http://schemas.microsoft.com/office/drawing/2014/main" id="{EDFDB835-9D70-45A0-A8A4-672B7E201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16575" y="5925060"/>
              <a:ext cx="691628" cy="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Conector drept 92">
              <a:extLst>
                <a:ext uri="{FF2B5EF4-FFF2-40B4-BE49-F238E27FC236}">
                  <a16:creationId xmlns:a16="http://schemas.microsoft.com/office/drawing/2014/main" id="{8FED7414-729B-48ED-AE2D-E66476CAA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575" y="4724910"/>
              <a:ext cx="76200" cy="39954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/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0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𝒪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(</m:t>
                              </m:r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𝕋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𝑠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)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𝑑𝑠</m:t>
                          </m:r>
                        </m:e>
                      </m:nary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l-GR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Γ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 </m:t>
                          </m:r>
                        </m:sup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𝒪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𝑑𝑟𝑑𝑝</m:t>
                          </m:r>
                        </m:e>
                      </m:nary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29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MD: </a:t>
            </a:r>
          </a:p>
          <a:p>
            <a:pPr lvl="1"/>
            <a:r>
              <a:rPr lang="en-US" sz="5400" dirty="0"/>
              <a:t> - correct model of molecular time evolution </a:t>
            </a:r>
          </a:p>
          <a:p>
            <a:pPr lvl="1"/>
            <a:r>
              <a:rPr lang="en-US" sz="5400" dirty="0"/>
              <a:t> - approximates the desired probability distribution in the end</a:t>
            </a:r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MCMC:</a:t>
            </a:r>
          </a:p>
          <a:p>
            <a:r>
              <a:rPr lang="en-US" sz="5400" dirty="0"/>
              <a:t> - doesn’t provide dynamics of molecules</a:t>
            </a:r>
          </a:p>
          <a:p>
            <a:r>
              <a:rPr lang="en-US" sz="5400" dirty="0"/>
              <a:t> - guarantees samples from the desired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 err="1"/>
              <a:t>Disscussion</a:t>
            </a:r>
            <a:endParaRPr lang="en-US" dirty="0"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5417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eptunghi 45">
            <a:extLst>
              <a:ext uri="{FF2B5EF4-FFF2-40B4-BE49-F238E27FC236}">
                <a16:creationId xmlns:a16="http://schemas.microsoft.com/office/drawing/2014/main" id="{864798D1-31CF-4C06-B24E-CF4D8F128E4A}"/>
              </a:ext>
            </a:extLst>
          </p:cNvPr>
          <p:cNvSpPr/>
          <p:nvPr/>
        </p:nvSpPr>
        <p:spPr>
          <a:xfrm>
            <a:off x="4090736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Many choices of software for molecular dynamics…">
            <a:extLst>
              <a:ext uri="{FF2B5EF4-FFF2-40B4-BE49-F238E27FC236}">
                <a16:creationId xmlns:a16="http://schemas.microsoft.com/office/drawing/2014/main" id="{07A681CD-3AE0-4ADB-A2B2-E9349A911C22}"/>
              </a:ext>
            </a:extLst>
          </p:cNvPr>
          <p:cNvSpPr txBox="1">
            <a:spLocks/>
          </p:cNvSpPr>
          <p:nvPr/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 hangingPunct="1"/>
            <a:endParaRPr lang="en-US" dirty="0"/>
          </a:p>
          <a:p>
            <a:pPr lvl="1" hangingPunct="1"/>
            <a:r>
              <a:rPr lang="en-US" dirty="0"/>
              <a:t>Randomly chosen configurations lead to low acceptance rates</a:t>
            </a:r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r>
              <a:rPr lang="en-US" dirty="0"/>
              <a:t>Can we do better?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 hangingPunct="1"/>
            <a:endParaRPr lang="en-US" dirty="0"/>
          </a:p>
        </p:txBody>
      </p:sp>
      <p:sp>
        <p:nvSpPr>
          <p:cNvPr id="45" name="Dreptunghi 44">
            <a:extLst>
              <a:ext uri="{FF2B5EF4-FFF2-40B4-BE49-F238E27FC236}">
                <a16:creationId xmlns:a16="http://schemas.microsoft.com/office/drawing/2014/main" id="{B4763AB9-D3AE-4652-B551-010556A53EA8}"/>
              </a:ext>
            </a:extLst>
          </p:cNvPr>
          <p:cNvSpPr/>
          <p:nvPr/>
        </p:nvSpPr>
        <p:spPr>
          <a:xfrm>
            <a:off x="20477747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Dreptunghi 43">
            <a:extLst>
              <a:ext uri="{FF2B5EF4-FFF2-40B4-BE49-F238E27FC236}">
                <a16:creationId xmlns:a16="http://schemas.microsoft.com/office/drawing/2014/main" id="{F19211CD-AA9B-45B9-9C53-E69DD563C83A}"/>
              </a:ext>
            </a:extLst>
          </p:cNvPr>
          <p:cNvSpPr/>
          <p:nvPr/>
        </p:nvSpPr>
        <p:spPr>
          <a:xfrm>
            <a:off x="12368463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What is Molecular Dynamics?">
            <a:extLst>
              <a:ext uri="{FF2B5EF4-FFF2-40B4-BE49-F238E27FC236}">
                <a16:creationId xmlns:a16="http://schemas.microsoft.com/office/drawing/2014/main" id="{FAA2AF26-6B39-476A-919F-BB9E842D9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Markov Chain Monte Carlo for biological molecules</a:t>
            </a:r>
            <a:endParaRPr dirty="0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BDA6517E-1C57-4FFB-AE2A-09E877476B28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781052" cy="4335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2400" smtClean="0"/>
              <a:pPr/>
              <a:t>18</a:t>
            </a:fld>
            <a:endParaRPr lang="en-US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B212BB5-F99F-455B-BB3E-431313B7B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2" y="5544250"/>
            <a:ext cx="2249469" cy="121749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85F73E7-CF85-4075-A971-6F62FE0FF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6991" y="5558885"/>
            <a:ext cx="2237874" cy="1174056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3A85CC9F-FEC6-491E-833C-F792C14F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5454" y="5571805"/>
            <a:ext cx="2308825" cy="131025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BF8A339-E28A-4CCE-9B4F-D5C07B8356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1516" y="5605717"/>
            <a:ext cx="2192861" cy="1252282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2A0CF8A-AAD9-4295-995B-00833E73DE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85030" y="5385617"/>
            <a:ext cx="1901613" cy="158467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55D19887-D417-45B0-B580-9254649C45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4170" y="5551604"/>
            <a:ext cx="1866827" cy="1571092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18FD319-5A53-4C29-9063-C424A8AEF2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4547" y="5535646"/>
            <a:ext cx="2400207" cy="1553075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752C8A89-863F-44FB-93A4-89E335F668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9134" y="5358477"/>
            <a:ext cx="1179040" cy="171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/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/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/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/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/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blipFill>
                <a:blip r:embed="rId15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/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/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/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8  …..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7865711-2549-42E5-BCE2-D4DE5CF92A00}"/>
              </a:ext>
            </a:extLst>
          </p:cNvPr>
          <p:cNvSpPr/>
          <p:nvPr/>
        </p:nvSpPr>
        <p:spPr>
          <a:xfrm rot="5400000">
            <a:off x="2502568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91CA512-B857-4512-84AE-36E493193E0C}"/>
              </a:ext>
            </a:extLst>
          </p:cNvPr>
          <p:cNvSpPr/>
          <p:nvPr/>
        </p:nvSpPr>
        <p:spPr>
          <a:xfrm rot="5400000">
            <a:off x="529389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BEB163C-6FB9-4F1E-9272-CFF91A4C7F45}"/>
              </a:ext>
            </a:extLst>
          </p:cNvPr>
          <p:cNvSpPr/>
          <p:nvPr/>
        </p:nvSpPr>
        <p:spPr>
          <a:xfrm rot="5400000">
            <a:off x="810928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322093D-821E-4C96-AD49-50886D778833}"/>
              </a:ext>
            </a:extLst>
          </p:cNvPr>
          <p:cNvSpPr/>
          <p:nvPr/>
        </p:nvSpPr>
        <p:spPr>
          <a:xfrm rot="5400000">
            <a:off x="109006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4392167-A461-4D40-BC64-C7B6B497DC47}"/>
              </a:ext>
            </a:extLst>
          </p:cNvPr>
          <p:cNvSpPr/>
          <p:nvPr/>
        </p:nvSpPr>
        <p:spPr>
          <a:xfrm rot="5400000">
            <a:off x="136438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969527FB-97AD-47FD-A226-3361AF199598}"/>
              </a:ext>
            </a:extLst>
          </p:cNvPr>
          <p:cNvSpPr/>
          <p:nvPr/>
        </p:nvSpPr>
        <p:spPr>
          <a:xfrm rot="5400000">
            <a:off x="1645920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33090-70FB-44E6-AB6D-35C40DB31DBA}"/>
              </a:ext>
            </a:extLst>
          </p:cNvPr>
          <p:cNvSpPr/>
          <p:nvPr/>
        </p:nvSpPr>
        <p:spPr>
          <a:xfrm rot="5400000">
            <a:off x="19250526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466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Hybrid Monte Carlo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3CCA793-0C4A-4D6A-BD0B-5862D0698AF4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32504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925EDB08-5A40-45C5-98E0-6C7325AD40F2}"/>
              </a:ext>
            </a:extLst>
          </p:cNvPr>
          <p:cNvSpPr txBox="1"/>
          <p:nvPr/>
        </p:nvSpPr>
        <p:spPr>
          <a:xfrm>
            <a:off x="9543105" y="3481233"/>
            <a:ext cx="3271728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Draw A from initial </a:t>
            </a:r>
            <a:r>
              <a:rPr kumimoji="0" lang="el-G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π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/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 B with probability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l-G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/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tăText 10">
            <a:extLst>
              <a:ext uri="{FF2B5EF4-FFF2-40B4-BE49-F238E27FC236}">
                <a16:creationId xmlns:a16="http://schemas.microsoft.com/office/drawing/2014/main" id="{25330199-C00E-4098-8B25-42813A0C45F3}"/>
              </a:ext>
            </a:extLst>
          </p:cNvPr>
          <p:cNvSpPr txBox="1"/>
          <p:nvPr/>
        </p:nvSpPr>
        <p:spPr>
          <a:xfrm>
            <a:off x="4252873" y="11852609"/>
            <a:ext cx="2306721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Reject (A → A)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BFFCFBB3-5F18-4141-95AC-A762537F2E2B}"/>
              </a:ext>
            </a:extLst>
          </p:cNvPr>
          <p:cNvSpPr txBox="1"/>
          <p:nvPr/>
        </p:nvSpPr>
        <p:spPr>
          <a:xfrm>
            <a:off x="15669249" y="11864967"/>
            <a:ext cx="2377253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Accept (B → A)</a:t>
            </a:r>
          </a:p>
        </p:txBody>
      </p: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15425B98-80A2-4AD0-8721-7651A14DEBB3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 flipV="1">
            <a:off x="6559594" y="12140187"/>
            <a:ext cx="2371090" cy="326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ECB64015-65BB-4613-8F28-BED5298424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427242" y="12143447"/>
            <a:ext cx="2242007" cy="9098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: cotit 14">
            <a:extLst>
              <a:ext uri="{FF2B5EF4-FFF2-40B4-BE49-F238E27FC236}">
                <a16:creationId xmlns:a16="http://schemas.microsoft.com/office/drawing/2014/main" id="{E3B81A37-EAC2-4E3E-A8D5-21B47E0EC4A8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4252872" y="4829543"/>
            <a:ext cx="3932359" cy="7310645"/>
          </a:xfrm>
          <a:prstGeom prst="bentConnector3">
            <a:avLst>
              <a:gd name="adj1" fmla="val -5813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: cotit 15">
            <a:extLst>
              <a:ext uri="{FF2B5EF4-FFF2-40B4-BE49-F238E27FC236}">
                <a16:creationId xmlns:a16="http://schemas.microsoft.com/office/drawing/2014/main" id="{880C844D-CE77-4D16-AE89-D2AC61B1E00D}"/>
              </a:ext>
            </a:extLst>
          </p:cNvPr>
          <p:cNvCxnSpPr>
            <a:cxnSpLocks/>
            <a:stCxn id="12" idx="3"/>
            <a:endCxn id="9" idx="3"/>
          </p:cNvCxnSpPr>
          <p:nvPr/>
        </p:nvCxnSpPr>
        <p:spPr>
          <a:xfrm flipH="1" flipV="1">
            <a:off x="14172704" y="4829542"/>
            <a:ext cx="3873798" cy="7323003"/>
          </a:xfrm>
          <a:prstGeom prst="bentConnector3">
            <a:avLst>
              <a:gd name="adj1" fmla="val -5901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261A19A3-EA0B-4995-8CA9-477D6544FC9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1178968" y="4056389"/>
            <a:ext cx="1" cy="485575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A478FBED-5B4F-4EA6-8475-F2C45F1A1C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1178968" y="5117120"/>
            <a:ext cx="0" cy="5057572"/>
          </a:xfrm>
          <a:prstGeom prst="straightConnector1">
            <a:avLst/>
          </a:prstGeom>
          <a:noFill/>
          <a:ln w="127000" cap="flat" cmpd="dbl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26117716-B2A0-4C18-8E21-24B5DE97963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1178963" y="10749848"/>
            <a:ext cx="5" cy="75950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asetăText 19">
            <a:extLst>
              <a:ext uri="{FF2B5EF4-FFF2-40B4-BE49-F238E27FC236}">
                <a16:creationId xmlns:a16="http://schemas.microsoft.com/office/drawing/2014/main" id="{4123202A-B7BB-47D1-A7B8-9932D29404E5}"/>
              </a:ext>
            </a:extLst>
          </p:cNvPr>
          <p:cNvSpPr txBox="1"/>
          <p:nvPr/>
        </p:nvSpPr>
        <p:spPr>
          <a:xfrm>
            <a:off x="7415353" y="11578811"/>
            <a:ext cx="682878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0FE58C2B-4D1E-4D85-81E9-FE67F1C657D1}"/>
              </a:ext>
            </a:extLst>
          </p:cNvPr>
          <p:cNvSpPr txBox="1"/>
          <p:nvPr/>
        </p:nvSpPr>
        <p:spPr>
          <a:xfrm>
            <a:off x="13939851" y="11600272"/>
            <a:ext cx="860812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/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0" tIns="0" rIns="0" bIns="0" numCol="1" spcCol="38100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𝐦𝐢𝐧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indent="0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26E070DC-DAEF-49CE-A911-2C7DC74BB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8641"/>
          <a:stretch/>
        </p:blipFill>
        <p:spPr>
          <a:xfrm>
            <a:off x="6776516" y="5705429"/>
            <a:ext cx="8159470" cy="3246066"/>
          </a:xfrm>
          <a:prstGeom prst="rect">
            <a:avLst/>
          </a:prstGeom>
          <a:ln w="57150">
            <a:solidFill>
              <a:srgbClr val="0070C0"/>
            </a:solidFill>
            <a:miter lim="400000"/>
          </a:ln>
        </p:spPr>
      </p:pic>
      <p:sp>
        <p:nvSpPr>
          <p:cNvPr id="143" name="CasetăText 142">
            <a:extLst>
              <a:ext uri="{FF2B5EF4-FFF2-40B4-BE49-F238E27FC236}">
                <a16:creationId xmlns:a16="http://schemas.microsoft.com/office/drawing/2014/main" id="{434B78AB-32CC-4D5D-B2E0-1C335C97F3F5}"/>
              </a:ext>
            </a:extLst>
          </p:cNvPr>
          <p:cNvSpPr txBox="1"/>
          <p:nvPr/>
        </p:nvSpPr>
        <p:spPr>
          <a:xfrm rot="16200000">
            <a:off x="4275167" y="7165286"/>
            <a:ext cx="410689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Molecular Dynamics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1B7D05D0-F9DD-4B5F-9003-4CF8C1E1B65C}"/>
              </a:ext>
            </a:extLst>
          </p:cNvPr>
          <p:cNvSpPr txBox="1"/>
          <p:nvPr/>
        </p:nvSpPr>
        <p:spPr>
          <a:xfrm rot="16200000">
            <a:off x="1299411" y="7857528"/>
            <a:ext cx="408124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Metropolis-Hastings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Algorithm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63606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38E5B0-8609-41A8-A211-31C470F7B2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518" y="427265"/>
            <a:ext cx="6472332" cy="64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What is Molecular Mechan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134" name="Quantum mechan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rPr lang="en-US" dirty="0"/>
              <a:t>Monte Carlo simulation:</a:t>
            </a:r>
          </a:p>
          <a:p>
            <a:pPr marL="1043340" lvl="1" indent="-598840" defTabSz="796885">
              <a:defRPr sz="4850"/>
            </a:pPr>
            <a:r>
              <a:rPr lang="en-US" dirty="0"/>
              <a:t>named after famous gambling city</a:t>
            </a:r>
          </a:p>
          <a:p>
            <a:pPr marL="1043340" lvl="1" indent="-598840" defTabSz="796885">
              <a:defRPr sz="4850"/>
            </a:pPr>
            <a:r>
              <a:rPr lang="en-US" dirty="0"/>
              <a:t>uses random numbers</a:t>
            </a:r>
          </a:p>
          <a:p>
            <a:pPr marL="1030005" lvl="1" indent="-598840" defTabSz="796885">
              <a:defRPr sz="4850"/>
            </a:pPr>
            <a:r>
              <a:rPr lang="en-US" dirty="0"/>
              <a:t>usually applied to hard deterministic or probabilistic problems</a:t>
            </a:r>
          </a:p>
          <a:p>
            <a:pPr marL="585505" indent="-598840" defTabSz="796885">
              <a:defRPr sz="4850"/>
            </a:pPr>
            <a:r>
              <a:rPr lang="en-US" dirty="0"/>
              <a:t>Examples:</a:t>
            </a:r>
          </a:p>
          <a:p>
            <a:pPr marL="1030005" lvl="1" indent="-598840" defTabSz="796885">
              <a:defRPr sz="4850"/>
            </a:pPr>
            <a:r>
              <a:rPr lang="en-US" dirty="0"/>
              <a:t>pi approximation</a:t>
            </a:r>
          </a:p>
          <a:p>
            <a:pPr marL="1030005" lvl="1" indent="-598840" defTabSz="796885">
              <a:defRPr sz="4850"/>
            </a:pPr>
            <a:r>
              <a:rPr lang="en-US" dirty="0"/>
              <a:t>virtually tossing a coin or rolling a dice many times</a:t>
            </a:r>
          </a:p>
          <a:p>
            <a:pPr marL="1030005" lvl="1" indent="-598840" defTabSz="796885">
              <a:defRPr sz="4850"/>
            </a:pPr>
            <a:r>
              <a:rPr lang="en-US" dirty="0"/>
              <a:t>estimating financial risk (uncertainty in unit price, sales…)</a:t>
            </a:r>
          </a:p>
          <a:p>
            <a:pPr marL="1030005" lvl="1" indent="-598840" defTabSz="796885">
              <a:defRPr sz="4850"/>
            </a:pPr>
            <a:r>
              <a:rPr lang="en-US" dirty="0"/>
              <a:t>solving integrals / differential equations</a:t>
            </a:r>
          </a:p>
          <a:p>
            <a:pPr marL="585505" indent="-598840" defTabSz="796885">
              <a:defRPr sz="4850"/>
            </a:pPr>
            <a:r>
              <a:rPr lang="en-US" dirty="0"/>
              <a:t>Cannot use it for complex highly dimensional probability distribution</a:t>
            </a:r>
            <a:endParaRPr dirty="0"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Many choices of software for molecular dynamic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anchor="t"/>
              <a:lstStyle/>
              <a:p>
                <a:pPr lvl="1"/>
                <a:r>
                  <a:rPr lang="en-US" dirty="0"/>
                  <a:t>Sample from the joint distribution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 use the marginal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because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does not depend on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What potential energy function should we use?</a:t>
                </a:r>
              </a:p>
              <a:p>
                <a:pPr lvl="2"/>
                <a:r>
                  <a:rPr lang="en-US" dirty="0"/>
                  <a:t>solve for potential energy above and get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 =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–log[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54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𝒓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)]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0" name="Many choices of software for molecular dynamic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/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>
                  <a:tabLst>
                    <a:tab pos="2889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𝜋</m:t>
                      </m:r>
                      <m:d>
                        <m:d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4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𝒓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e>
                      </m:d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∝</m:t>
                      </m:r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𝑒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−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𝛽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𝑈</m:t>
                          </m:r>
                          <m:d>
                            <m:dPr>
                              <m:ctrlPr>
                                <a:rPr kumimoji="0" lang="en-US" sz="4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4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8335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use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en-US" dirty="0"/>
              <a:t>Target distribution is highly dimensional and too complex to get conclusive results in reasonable amount of time</a:t>
            </a:r>
            <a:endParaRPr lang="en-US" b="1" u="sng" dirty="0"/>
          </a:p>
          <a:p>
            <a:pPr lvl="1"/>
            <a:r>
              <a:rPr lang="en-US" dirty="0"/>
              <a:t>E.g. :</a:t>
            </a:r>
          </a:p>
          <a:p>
            <a:pPr lvl="2"/>
            <a:r>
              <a:rPr lang="en-US" dirty="0"/>
              <a:t>rigid water molecules (TIP3P model)</a:t>
            </a:r>
          </a:p>
          <a:p>
            <a:pPr lvl="2"/>
            <a:r>
              <a:rPr lang="en-US" dirty="0"/>
              <a:t>constant bond lengths and bond angles: torsional dynamics</a:t>
            </a:r>
          </a:p>
          <a:p>
            <a:pPr lvl="2"/>
            <a:r>
              <a:rPr lang="en-US" dirty="0"/>
              <a:t>constrain specific regions of molecules or even entire domains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71041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Cartesian coordinates and internal coordinates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Dynamics with maximal coordinates (Lagrange multipliers)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SHAKE algorithm usually used for hydrogen atoms bonds</a:t>
            </a:r>
          </a:p>
          <a:p>
            <a:pPr lvl="1"/>
            <a:endParaRPr lang="en-US" dirty="0"/>
          </a:p>
        </p:txBody>
      </p:sp>
      <p:sp>
        <p:nvSpPr>
          <p:cNvPr id="52" name="Dreptunghi 51">
            <a:extLst>
              <a:ext uri="{FF2B5EF4-FFF2-40B4-BE49-F238E27FC236}">
                <a16:creationId xmlns:a16="http://schemas.microsoft.com/office/drawing/2014/main" id="{B342DFDA-3F36-43A7-908C-679BE0B65BE0}"/>
              </a:ext>
            </a:extLst>
          </p:cNvPr>
          <p:cNvSpPr/>
          <p:nvPr/>
        </p:nvSpPr>
        <p:spPr>
          <a:xfrm>
            <a:off x="8037094" y="4042611"/>
            <a:ext cx="11020927" cy="2358189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Dreptunghi 20">
            <a:extLst>
              <a:ext uri="{FF2B5EF4-FFF2-40B4-BE49-F238E27FC236}">
                <a16:creationId xmlns:a16="http://schemas.microsoft.com/office/drawing/2014/main" id="{333CC5BC-24E9-40E0-8754-642665D98D2F}"/>
              </a:ext>
            </a:extLst>
          </p:cNvPr>
          <p:cNvSpPr/>
          <p:nvPr/>
        </p:nvSpPr>
        <p:spPr>
          <a:xfrm>
            <a:off x="2286000" y="4042611"/>
            <a:ext cx="4572000" cy="239205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1706076" y="1260847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  <p:grpSp>
        <p:nvGrpSpPr>
          <p:cNvPr id="56" name="Grupare 55">
            <a:extLst>
              <a:ext uri="{FF2B5EF4-FFF2-40B4-BE49-F238E27FC236}">
                <a16:creationId xmlns:a16="http://schemas.microsoft.com/office/drawing/2014/main" id="{E377B8EE-6254-4803-84B9-BB2808565289}"/>
              </a:ext>
            </a:extLst>
          </p:cNvPr>
          <p:cNvGrpSpPr/>
          <p:nvPr/>
        </p:nvGrpSpPr>
        <p:grpSpPr>
          <a:xfrm>
            <a:off x="2502570" y="4040995"/>
            <a:ext cx="4092518" cy="1974793"/>
            <a:chOff x="2502570" y="4570385"/>
            <a:chExt cx="4092518" cy="1974793"/>
          </a:xfrm>
        </p:grpSpPr>
        <p:grpSp>
          <p:nvGrpSpPr>
            <p:cNvPr id="54" name="Grupare 53">
              <a:extLst>
                <a:ext uri="{FF2B5EF4-FFF2-40B4-BE49-F238E27FC236}">
                  <a16:creationId xmlns:a16="http://schemas.microsoft.com/office/drawing/2014/main" id="{2F60EA75-2F51-4706-945D-51DE90B1AC12}"/>
                </a:ext>
              </a:extLst>
            </p:cNvPr>
            <p:cNvGrpSpPr/>
            <p:nvPr/>
          </p:nvGrpSpPr>
          <p:grpSpPr>
            <a:xfrm>
              <a:off x="2502570" y="4645079"/>
              <a:ext cx="4092518" cy="1900099"/>
              <a:chOff x="2911644" y="4669142"/>
              <a:chExt cx="4092518" cy="1900099"/>
            </a:xfrm>
          </p:grpSpPr>
          <p:grpSp>
            <p:nvGrpSpPr>
              <p:cNvPr id="50" name="Grupare 49">
                <a:extLst>
                  <a:ext uri="{FF2B5EF4-FFF2-40B4-BE49-F238E27FC236}">
                    <a16:creationId xmlns:a16="http://schemas.microsoft.com/office/drawing/2014/main" id="{6332B10F-9471-4CEF-BDB0-3BC77BDBD747}"/>
                  </a:ext>
                </a:extLst>
              </p:cNvPr>
              <p:cNvGrpSpPr/>
              <p:nvPr/>
            </p:nvGrpSpPr>
            <p:grpSpPr>
              <a:xfrm>
                <a:off x="3007896" y="4669142"/>
                <a:ext cx="3996266" cy="1683530"/>
                <a:chOff x="11550317" y="4645080"/>
                <a:chExt cx="3996266" cy="168353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4F323EC-D670-47B7-B578-3557FCB4AC1C}"/>
                    </a:ext>
                  </a:extLst>
                </p:cNvPr>
                <p:cNvSpPr/>
                <p:nvPr/>
              </p:nvSpPr>
              <p:spPr>
                <a:xfrm>
                  <a:off x="11550317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24" name="Conector drept 23">
                  <a:extLst>
                    <a:ext uri="{FF2B5EF4-FFF2-40B4-BE49-F238E27FC236}">
                      <a16:creationId xmlns:a16="http://schemas.microsoft.com/office/drawing/2014/main" id="{69118859-4755-4956-8E11-DB7C99FDCA79}"/>
                    </a:ext>
                  </a:extLst>
                </p:cNvPr>
                <p:cNvCxnSpPr>
                  <a:cxnSpLocks/>
                  <a:stCxn id="22" idx="6"/>
                  <a:endCxn id="36" idx="2"/>
                </p:cNvCxnSpPr>
                <p:nvPr/>
              </p:nvCxnSpPr>
              <p:spPr>
                <a:xfrm>
                  <a:off x="12175959" y="6015789"/>
                  <a:ext cx="622077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B4B6F76-AC9B-4482-A5D5-DF4DB1528526}"/>
                    </a:ext>
                  </a:extLst>
                </p:cNvPr>
                <p:cNvSpPr/>
                <p:nvPr/>
              </p:nvSpPr>
              <p:spPr>
                <a:xfrm>
                  <a:off x="12798036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17E55B5-431F-4C7A-90BC-11526B1B30B2}"/>
                    </a:ext>
                  </a:extLst>
                </p:cNvPr>
                <p:cNvSpPr/>
                <p:nvPr/>
              </p:nvSpPr>
              <p:spPr>
                <a:xfrm>
                  <a:off x="13576969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4" name="Conector drept 43">
                  <a:extLst>
                    <a:ext uri="{FF2B5EF4-FFF2-40B4-BE49-F238E27FC236}">
                      <a16:creationId xmlns:a16="http://schemas.microsoft.com/office/drawing/2014/main" id="{2C8EFBCE-2F7B-4743-996E-04263146BFF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14202611" y="4957901"/>
                  <a:ext cx="718330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F2995D0-5932-4647-A84F-8A54F227D734}"/>
                    </a:ext>
                  </a:extLst>
                </p:cNvPr>
                <p:cNvSpPr/>
                <p:nvPr/>
              </p:nvSpPr>
              <p:spPr>
                <a:xfrm>
                  <a:off x="14920941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6" name="Conector drept 45">
                  <a:extLst>
                    <a:ext uri="{FF2B5EF4-FFF2-40B4-BE49-F238E27FC236}">
                      <a16:creationId xmlns:a16="http://schemas.microsoft.com/office/drawing/2014/main" id="{FB613FC3-2F0F-4B23-BB1D-0C32DFD6B73D}"/>
                    </a:ext>
                  </a:extLst>
                </p:cNvPr>
                <p:cNvCxnSpPr>
                  <a:cxnSpLocks/>
                  <a:stCxn id="36" idx="7"/>
                  <a:endCxn id="42" idx="3"/>
                </p:cNvCxnSpPr>
                <p:nvPr/>
              </p:nvCxnSpPr>
              <p:spPr>
                <a:xfrm flipV="1">
                  <a:off x="13332055" y="5179099"/>
                  <a:ext cx="336537" cy="615492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" name="Grupare 7">
                <a:extLst>
                  <a:ext uri="{FF2B5EF4-FFF2-40B4-BE49-F238E27FC236}">
                    <a16:creationId xmlns:a16="http://schemas.microsoft.com/office/drawing/2014/main" id="{DB198535-2515-4F3A-8FE1-5073B7744EF8}"/>
                  </a:ext>
                </a:extLst>
              </p:cNvPr>
              <p:cNvGrpSpPr/>
              <p:nvPr/>
            </p:nvGrpSpPr>
            <p:grpSpPr>
              <a:xfrm>
                <a:off x="2911644" y="5293893"/>
                <a:ext cx="1275347" cy="1275348"/>
                <a:chOff x="288758" y="192505"/>
                <a:chExt cx="1275347" cy="1275348"/>
              </a:xfrm>
            </p:grpSpPr>
            <p:cxnSp>
              <p:nvCxnSpPr>
                <p:cNvPr id="3" name="Conector drept cu săgeată 2">
                  <a:extLst>
                    <a:ext uri="{FF2B5EF4-FFF2-40B4-BE49-F238E27FC236}">
                      <a16:creationId xmlns:a16="http://schemas.microsoft.com/office/drawing/2014/main" id="{F3ADEDE5-BC3E-4478-9813-7218C7FB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758" y="1010653"/>
                  <a:ext cx="1275347" cy="0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" name="Conector drept cu săgeată 13">
                  <a:extLst>
                    <a:ext uri="{FF2B5EF4-FFF2-40B4-BE49-F238E27FC236}">
                      <a16:creationId xmlns:a16="http://schemas.microsoft.com/office/drawing/2014/main" id="{AAAFD570-346C-44A2-ADB8-BD1C69DD8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9916" y="192505"/>
                  <a:ext cx="0" cy="994611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" name="Conector drept cu săgeată 16">
                  <a:extLst>
                    <a:ext uri="{FF2B5EF4-FFF2-40B4-BE49-F238E27FC236}">
                      <a16:creationId xmlns:a16="http://schemas.microsoft.com/office/drawing/2014/main" id="{AF87C55D-78B1-4169-B88E-ADFA871E9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884" y="826169"/>
                  <a:ext cx="513347" cy="641684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20" name="Conector drept cu săgeată 19">
                <a:extLst>
                  <a:ext uri="{FF2B5EF4-FFF2-40B4-BE49-F238E27FC236}">
                    <a16:creationId xmlns:a16="http://schemas.microsoft.com/office/drawing/2014/main" id="{6CB75A3A-7AB2-4673-9409-6B57D62AF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5095" y="4932947"/>
                <a:ext cx="1900989" cy="1106905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Conector drept cu săgeată 25">
                <a:extLst>
                  <a:ext uri="{FF2B5EF4-FFF2-40B4-BE49-F238E27FC236}">
                    <a16:creationId xmlns:a16="http://schemas.microsoft.com/office/drawing/2014/main" id="{4CFA05BA-A70E-48FE-B6C6-800570FEE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6968" y="5005136"/>
                <a:ext cx="3368842" cy="1058781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1" name="CasetăText 60">
              <a:extLst>
                <a:ext uri="{FF2B5EF4-FFF2-40B4-BE49-F238E27FC236}">
                  <a16:creationId xmlns:a16="http://schemas.microsoft.com/office/drawing/2014/main" id="{D33E929F-E2A4-4FE6-888F-1AF2B9C21A22}"/>
                </a:ext>
              </a:extLst>
            </p:cNvPr>
            <p:cNvSpPr txBox="1"/>
            <p:nvPr/>
          </p:nvSpPr>
          <p:spPr>
            <a:xfrm>
              <a:off x="3632955" y="4570385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1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AB2F059D-E9D7-4671-BA7F-3A3D5DF6C737}"/>
                </a:ext>
              </a:extLst>
            </p:cNvPr>
            <p:cNvSpPr txBox="1"/>
            <p:nvPr/>
          </p:nvSpPr>
          <p:spPr>
            <a:xfrm>
              <a:off x="4932366" y="5147901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/>
              <p:nvPr/>
            </p:nvSpPr>
            <p:spPr>
              <a:xfrm>
                <a:off x="5123536" y="8016170"/>
                <a:ext cx="5280163" cy="24481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                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36" y="8016170"/>
                <a:ext cx="5280163" cy="2448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are 1">
            <a:extLst>
              <a:ext uri="{FF2B5EF4-FFF2-40B4-BE49-F238E27FC236}">
                <a16:creationId xmlns:a16="http://schemas.microsoft.com/office/drawing/2014/main" id="{79C2D46E-CD70-46BB-B9FF-88F360731270}"/>
              </a:ext>
            </a:extLst>
          </p:cNvPr>
          <p:cNvGrpSpPr/>
          <p:nvPr/>
        </p:nvGrpSpPr>
        <p:grpSpPr>
          <a:xfrm>
            <a:off x="8430129" y="4038691"/>
            <a:ext cx="10420403" cy="2312755"/>
            <a:chOff x="7948866" y="3894312"/>
            <a:chExt cx="10420403" cy="2312755"/>
          </a:xfrm>
        </p:grpSpPr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D099925C-FA1B-408D-9D6A-31CA2BEF1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297" r="31886"/>
            <a:stretch/>
          </p:blipFill>
          <p:spPr>
            <a:xfrm>
              <a:off x="7948866" y="4090736"/>
              <a:ext cx="10420403" cy="21163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6" name="CasetăText 65">
              <a:extLst>
                <a:ext uri="{FF2B5EF4-FFF2-40B4-BE49-F238E27FC236}">
                  <a16:creationId xmlns:a16="http://schemas.microsoft.com/office/drawing/2014/main" id="{98A93C85-574D-4701-9F6E-04027B616F1C}"/>
                </a:ext>
              </a:extLst>
            </p:cNvPr>
            <p:cNvSpPr txBox="1"/>
            <p:nvPr/>
          </p:nvSpPr>
          <p:spPr>
            <a:xfrm>
              <a:off x="9834753" y="3894312"/>
              <a:ext cx="367086" cy="6367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d</a:t>
              </a:r>
              <a:endParaRPr kumimoji="0" lang="en-US" b="1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mbria Math" panose="02040503050406030204" pitchFamily="18" charset="0"/>
                <a:ea typeface="Cambria Math" panose="02040503050406030204" pitchFamily="18" charset="0"/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/>
              <p:nvPr/>
            </p:nvSpPr>
            <p:spPr>
              <a:xfrm>
                <a:off x="12125915" y="8392456"/>
                <a:ext cx="410888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915" y="8392456"/>
                <a:ext cx="4108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/>
              <p:nvPr/>
            </p:nvSpPr>
            <p:spPr>
              <a:xfrm>
                <a:off x="5113321" y="10365392"/>
                <a:ext cx="1259485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21" y="10365392"/>
                <a:ext cx="12594858" cy="988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6212B7D2-8DF2-4807-BFCC-CB5536D5E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6" t="67303" r="80758" b="15883"/>
          <a:stretch/>
        </p:blipFill>
        <p:spPr>
          <a:xfrm>
            <a:off x="20044608" y="5366085"/>
            <a:ext cx="1540043" cy="7459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Conector drept 4">
            <a:extLst>
              <a:ext uri="{FF2B5EF4-FFF2-40B4-BE49-F238E27FC236}">
                <a16:creationId xmlns:a16="http://schemas.microsoft.com/office/drawing/2014/main" id="{5F42B853-2A98-470A-9358-66357B5813B8}"/>
              </a:ext>
            </a:extLst>
          </p:cNvPr>
          <p:cNvCxnSpPr/>
          <p:nvPr/>
        </p:nvCxnSpPr>
        <p:spPr>
          <a:xfrm>
            <a:off x="20309305" y="4018548"/>
            <a:ext cx="0" cy="170848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drept 33">
            <a:extLst>
              <a:ext uri="{FF2B5EF4-FFF2-40B4-BE49-F238E27FC236}">
                <a16:creationId xmlns:a16="http://schemas.microsoft.com/office/drawing/2014/main" id="{FF85D3E7-4AD2-4CE4-B8F9-8D917AB1118D}"/>
              </a:ext>
            </a:extLst>
          </p:cNvPr>
          <p:cNvCxnSpPr>
            <a:cxnSpLocks/>
          </p:cNvCxnSpPr>
          <p:nvPr/>
        </p:nvCxnSpPr>
        <p:spPr>
          <a:xfrm>
            <a:off x="21127453" y="4018548"/>
            <a:ext cx="0" cy="170848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CF15A81E-1A9B-4E35-8A4A-7CE7622C0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176" t="67303" r="80758" b="15883"/>
          <a:stretch/>
        </p:blipFill>
        <p:spPr>
          <a:xfrm rot="19303534">
            <a:off x="21704965" y="4644190"/>
            <a:ext cx="1540043" cy="7459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7" name="Conector drept 36">
            <a:extLst>
              <a:ext uri="{FF2B5EF4-FFF2-40B4-BE49-F238E27FC236}">
                <a16:creationId xmlns:a16="http://schemas.microsoft.com/office/drawing/2014/main" id="{86644247-4AAD-4AA1-A8C5-1A959B7AADBE}"/>
              </a:ext>
            </a:extLst>
          </p:cNvPr>
          <p:cNvCxnSpPr>
            <a:cxnSpLocks/>
          </p:cNvCxnSpPr>
          <p:nvPr/>
        </p:nvCxnSpPr>
        <p:spPr>
          <a:xfrm>
            <a:off x="20309305" y="4042611"/>
            <a:ext cx="1804737" cy="1275347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ector drept 40">
            <a:extLst>
              <a:ext uri="{FF2B5EF4-FFF2-40B4-BE49-F238E27FC236}">
                <a16:creationId xmlns:a16="http://schemas.microsoft.com/office/drawing/2014/main" id="{9544A344-1582-4A79-A698-AEAE49C9EAFF}"/>
              </a:ext>
            </a:extLst>
          </p:cNvPr>
          <p:cNvCxnSpPr>
            <a:cxnSpLocks/>
          </p:cNvCxnSpPr>
          <p:nvPr/>
        </p:nvCxnSpPr>
        <p:spPr>
          <a:xfrm>
            <a:off x="21103389" y="4018548"/>
            <a:ext cx="1636295" cy="794084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71DC0B1-541B-4BBC-9498-D822AAEDB285}"/>
              </a:ext>
            </a:extLst>
          </p:cNvPr>
          <p:cNvSpPr/>
          <p:nvPr/>
        </p:nvSpPr>
        <p:spPr>
          <a:xfrm>
            <a:off x="20164927" y="3898231"/>
            <a:ext cx="673768" cy="770021"/>
          </a:xfrm>
          <a:prstGeom prst="arc">
            <a:avLst>
              <a:gd name="adj1" fmla="val 1716699"/>
              <a:gd name="adj2" fmla="val 6912070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E2524622-C5DD-40E9-B73E-5D330700A49A}"/>
              </a:ext>
            </a:extLst>
          </p:cNvPr>
          <p:cNvSpPr/>
          <p:nvPr/>
        </p:nvSpPr>
        <p:spPr>
          <a:xfrm>
            <a:off x="20983074" y="3729788"/>
            <a:ext cx="673768" cy="770021"/>
          </a:xfrm>
          <a:prstGeom prst="arc">
            <a:avLst>
              <a:gd name="adj1" fmla="val 1716699"/>
              <a:gd name="adj2" fmla="val 6912070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4A659F4C-40D9-4107-AF1C-AE3B8B6EFDD6}"/>
              </a:ext>
            </a:extLst>
          </p:cNvPr>
          <p:cNvSpPr txBox="1"/>
          <p:nvPr/>
        </p:nvSpPr>
        <p:spPr>
          <a:xfrm>
            <a:off x="20491573" y="4518339"/>
            <a:ext cx="50173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32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θ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1</a:t>
            </a:r>
            <a:endParaRPr kumimoji="0" lang="en-US" sz="3200" b="0" i="0" u="none" strike="noStrike" cap="none" spc="0" normalizeH="0" baseline="-25000" dirty="0">
              <a:ln>
                <a:noFill/>
              </a:ln>
              <a:solidFill>
                <a:srgbClr val="C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8" name="CasetăText 47">
            <a:extLst>
              <a:ext uri="{FF2B5EF4-FFF2-40B4-BE49-F238E27FC236}">
                <a16:creationId xmlns:a16="http://schemas.microsoft.com/office/drawing/2014/main" id="{64BCE163-AB15-4FC5-ACEB-7F90E5BEA0C3}"/>
              </a:ext>
            </a:extLst>
          </p:cNvPr>
          <p:cNvSpPr txBox="1"/>
          <p:nvPr/>
        </p:nvSpPr>
        <p:spPr>
          <a:xfrm>
            <a:off x="21478163" y="4253645"/>
            <a:ext cx="50173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32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θ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2</a:t>
            </a:r>
            <a:endParaRPr kumimoji="0" lang="en-US" sz="3200" b="0" i="0" u="none" strike="noStrike" cap="none" spc="0" normalizeH="0" baseline="-25000" dirty="0">
              <a:ln>
                <a:noFill/>
              </a:ln>
              <a:solidFill>
                <a:srgbClr val="C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3" name="Dreptunghi 52">
            <a:extLst>
              <a:ext uri="{FF2B5EF4-FFF2-40B4-BE49-F238E27FC236}">
                <a16:creationId xmlns:a16="http://schemas.microsoft.com/office/drawing/2014/main" id="{C865D15F-3DF8-4345-8F46-9F2293984A65}"/>
              </a:ext>
            </a:extLst>
          </p:cNvPr>
          <p:cNvSpPr/>
          <p:nvPr/>
        </p:nvSpPr>
        <p:spPr>
          <a:xfrm>
            <a:off x="19456400" y="4042611"/>
            <a:ext cx="4572000" cy="2392056"/>
          </a:xfrm>
          <a:prstGeom prst="rect">
            <a:avLst/>
          </a:prstGeom>
          <a:noFill/>
          <a:ln w="12700" cap="flat">
            <a:solidFill>
              <a:schemeClr val="accent3">
                <a:lumMod val="75000"/>
              </a:schemeClr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51143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lvl="1"/>
            <a:r>
              <a:rPr lang="en-US" dirty="0"/>
              <a:t>Dynamics with reduced coordinates (Featherstone)</a:t>
            </a:r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Rigid body dynamics includes rotational quantities which are incorporated using Euler’s laws of motion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Dynamics is altered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7D40E24-107C-4F5E-93D6-14C7DA5B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9472910"/>
            <a:ext cx="10236225" cy="253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/>
              <p:nvPr/>
            </p:nvSpPr>
            <p:spPr>
              <a:xfrm>
                <a:off x="7233344" y="6755918"/>
                <a:ext cx="1283056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44" y="6755918"/>
                <a:ext cx="12830564" cy="988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/>
              <p:nvPr/>
            </p:nvSpPr>
            <p:spPr>
              <a:xfrm>
                <a:off x="7192967" y="3980199"/>
                <a:ext cx="3928640" cy="25311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𝜙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67" y="3980199"/>
                <a:ext cx="3928640" cy="2531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6272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Only simulating with constraints is not enough. The simulation does not cover the entire conformational space</a:t>
            </a:r>
          </a:p>
          <a:p>
            <a:pPr lvl="2"/>
            <a:r>
              <a:rPr lang="en-US" dirty="0"/>
              <a:t>Sampling from complex multivariate joint probability.</a:t>
            </a:r>
          </a:p>
          <a:p>
            <a:pPr lvl="1"/>
            <a:r>
              <a:rPr lang="en-US" dirty="0"/>
              <a:t>How?</a:t>
            </a:r>
          </a:p>
          <a:p>
            <a:pPr lvl="2"/>
            <a:r>
              <a:rPr lang="en-US" dirty="0"/>
              <a:t>Take turns in sampling from conditionals. Allow oversampling easier to sample variables.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Robosample scheme: constrained dynamics combined with all-atom dynamics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/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𝑋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𝑌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blipFill>
                <a:blip r:embed="rId3"/>
                <a:stretch>
                  <a:fillRect l="-11263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/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𝜙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𝑑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,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blipFill>
                <a:blip r:embed="rId4"/>
                <a:stretch>
                  <a:fillRect l="-8587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596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US" dirty="0"/>
              <a:t>Robosample</a:t>
            </a:r>
            <a:r>
              <a:rPr dirty="0"/>
              <a:t>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Many choices of software for molecular dynamics</a:t>
            </a:r>
          </a:p>
          <a:p>
            <a:pPr lvl="2"/>
            <a:r>
              <a:rPr u="sng" dirty="0">
                <a:hlinkClick r:id="rId2"/>
              </a:rPr>
              <a:t>https://en.wikipedia.org/wiki/Comparison_of_software_for_molecular_mechanics_modeling</a:t>
            </a:r>
          </a:p>
          <a:p>
            <a:pPr lvl="2"/>
            <a:r>
              <a:rPr u="sng" dirty="0">
                <a:hlinkClick r:id="rId3"/>
              </a:rPr>
              <a:t>https://www.rcsb.org/pages/thirdparty/modeling_and_simulation</a:t>
            </a:r>
          </a:p>
          <a:p>
            <a:pPr lvl="1"/>
            <a:r>
              <a:rPr lang="en-US" dirty="0"/>
              <a:t>Robosample</a:t>
            </a:r>
            <a:r>
              <a:rPr dirty="0"/>
              <a:t> is</a:t>
            </a:r>
          </a:p>
          <a:p>
            <a:pPr lvl="2"/>
            <a:r>
              <a:rPr lang="en-US" dirty="0"/>
              <a:t>rigid body dynamics</a:t>
            </a:r>
          </a:p>
          <a:p>
            <a:pPr lvl="2"/>
            <a:r>
              <a:rPr dirty="0"/>
              <a:t>free</a:t>
            </a:r>
          </a:p>
          <a:p>
            <a:pPr lvl="2"/>
            <a:r>
              <a:rPr dirty="0"/>
              <a:t>GPU-accelerated</a:t>
            </a:r>
          </a:p>
          <a:p>
            <a:pPr lvl="2"/>
            <a:r>
              <a:rPr dirty="0"/>
              <a:t>can be used in python scripts/C++ programs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view Questions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r>
              <a:t>Review Questions</a:t>
            </a:r>
          </a:p>
        </p:txBody>
      </p:sp>
      <p:sp>
        <p:nvSpPr>
          <p:cNvPr id="167" name="What is molecular mechanics and why do people use it instead of quantum mechanic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Generally speaking, how does a </a:t>
            </a:r>
            <a:r>
              <a:rPr lang="en-US" dirty="0"/>
              <a:t>HMC </a:t>
            </a:r>
            <a:r>
              <a:rPr dirty="0"/>
              <a:t>simulation work?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References</a:t>
            </a:r>
          </a:p>
        </p:txBody>
      </p:sp>
      <p:sp>
        <p:nvSpPr>
          <p:cNvPr id="171" name="Durrant, J. D.; McCammon, J. A. Molecular Dynamics Simulations and Drug Discovery. BMC Biol 2011, 9 (1), 71. https://doi.org/10.1186/1741-7007-9-71, adapted under the CC BY 2.0 licens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3600" dirty="0" err="1"/>
              <a:t>Durrant</a:t>
            </a:r>
            <a:r>
              <a:rPr sz="3600" dirty="0"/>
              <a:t>, J. D.; McCammon, J. A. Molecular Dynamics Simulations and Drug Discovery. BMC Biol 2011, 9 (1), 71. </a:t>
            </a:r>
            <a:r>
              <a:rPr sz="3600" u="sng" dirty="0">
                <a:hlinkClick r:id="rId2"/>
              </a:rPr>
              <a:t>https://doi.org/10.1186/1741-7007-9-71</a:t>
            </a:r>
            <a:r>
              <a:rPr sz="3600" dirty="0"/>
              <a:t>, adapted under the </a:t>
            </a:r>
            <a:r>
              <a:rPr sz="3600" u="sng" dirty="0">
                <a:hlinkClick r:id="rId3"/>
              </a:rPr>
              <a:t>CC BY 2.0 license</a:t>
            </a:r>
            <a:r>
              <a:rPr sz="3600" dirty="0"/>
              <a:t>.</a:t>
            </a:r>
            <a:endParaRPr lang="en-US" sz="3600" dirty="0"/>
          </a:p>
          <a:p>
            <a:r>
              <a:rPr lang="en-US" sz="3600" dirty="0" err="1"/>
              <a:t>Kalos</a:t>
            </a:r>
            <a:r>
              <a:rPr lang="en-US" sz="3600" dirty="0"/>
              <a:t>, Malvin H.; Whitlock, Paula A. (2008). Monte Carlo Methods.</a:t>
            </a:r>
          </a:p>
          <a:p>
            <a:r>
              <a:rPr lang="en-US" sz="3600" dirty="0"/>
              <a:t>Levin DA, Peres Y and Wilmer EL, “Markov Chains and Mixing Times”, American Mathematical Soc., Oct 31, 2017, ISBN: 1470429624, 9781470429621</a:t>
            </a:r>
          </a:p>
          <a:p>
            <a:r>
              <a:rPr lang="en-US" sz="3600" dirty="0" err="1"/>
              <a:t>Sawle</a:t>
            </a:r>
            <a:r>
              <a:rPr lang="en-US" sz="3600" dirty="0"/>
              <a:t> L, Ghosh K. Convergence of Molecular Dynamics Simulation of Protein Native States: Feasibility vs Self-Consistency Dilemma. J Chem Theory </a:t>
            </a:r>
            <a:r>
              <a:rPr lang="en-US" sz="3600" dirty="0" err="1"/>
              <a:t>Comput</a:t>
            </a:r>
            <a:r>
              <a:rPr lang="en-US" sz="3600" dirty="0"/>
              <a:t>. 2016 Feb 9;12(2):861-9. </a:t>
            </a:r>
            <a:r>
              <a:rPr lang="en-US" sz="3600" dirty="0" err="1"/>
              <a:t>doi</a:t>
            </a:r>
            <a:r>
              <a:rPr lang="en-US" sz="3600" dirty="0"/>
              <a:t>: 10.1021/acs.jctc.5b00999. </a:t>
            </a:r>
            <a:r>
              <a:rPr lang="en-US" sz="3600" dirty="0" err="1"/>
              <a:t>Epub</a:t>
            </a:r>
            <a:r>
              <a:rPr lang="en-US" sz="3600" dirty="0"/>
              <a:t> 2016 Jan 26. PMID: 26765584.</a:t>
            </a:r>
          </a:p>
          <a:p>
            <a:r>
              <a:rPr lang="en-US" sz="3600" dirty="0" err="1"/>
              <a:t>Grossfield</a:t>
            </a:r>
            <a:r>
              <a:rPr lang="en-US" sz="3600" dirty="0"/>
              <a:t> A, Zuckerman DM. Quantifying uncertainty and sampling quality in biomolecular simulations. </a:t>
            </a:r>
            <a:r>
              <a:rPr lang="en-US" sz="3600" dirty="0" err="1"/>
              <a:t>Annu</a:t>
            </a:r>
            <a:r>
              <a:rPr lang="en-US" sz="3600" dirty="0"/>
              <a:t> Rep </a:t>
            </a:r>
            <a:r>
              <a:rPr lang="en-US" sz="3600" dirty="0" err="1"/>
              <a:t>Comput</a:t>
            </a:r>
            <a:r>
              <a:rPr lang="en-US" sz="3600" dirty="0"/>
              <a:t> Chem. 2009 Jan 1;5:23-48. </a:t>
            </a:r>
            <a:r>
              <a:rPr lang="en-US" sz="3600" dirty="0" err="1"/>
              <a:t>doi</a:t>
            </a:r>
            <a:r>
              <a:rPr lang="en-US" sz="3600" dirty="0"/>
              <a:t>: 10.1016/S1574-1400(09)00502-7. PMID: 20454547; PMCID: PMC2865156.</a:t>
            </a:r>
          </a:p>
          <a:p>
            <a:endParaRPr sz="3600"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" name="Quantum mechanics…">
            <a:extLst>
              <a:ext uri="{FF2B5EF4-FFF2-40B4-BE49-F238E27FC236}">
                <a16:creationId xmlns:a16="http://schemas.microsoft.com/office/drawing/2014/main" id="{05A50B2B-17F6-4AE7-9BDD-A89EF73DE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pPr marL="598840" indent="-598840" defTabSz="796885">
              <a:defRPr sz="4850"/>
            </a:pPr>
            <a:r>
              <a:rPr lang="en-US" dirty="0"/>
              <a:t>Stochastic process: Sequence of random variables mapped to another variable (t)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Markovian property: memoryless: future only depends on the present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Chain diagrams and transition matrix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/>
              <p:nvPr/>
            </p:nvSpPr>
            <p:spPr>
              <a:xfrm>
                <a:off x="1633797" y="4839873"/>
                <a:ext cx="106152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….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l-G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97" y="4839873"/>
                <a:ext cx="1061528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/>
              <p:nvPr/>
            </p:nvSpPr>
            <p:spPr>
              <a:xfrm>
                <a:off x="1644031" y="4105648"/>
                <a:ext cx="124088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l-GR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= stochastic </a:t>
                </a:r>
                <a:r>
                  <a:rPr lang="en-US" sz="3600" dirty="0" err="1">
                    <a:latin typeface="Arial Narrow" panose="020B0606020202030204" pitchFamily="34" charset="0"/>
                    <a:ea typeface="Cambria Math" panose="02040503050406030204" pitchFamily="18" charset="0"/>
                  </a:rPr>
                  <a:t>proccess</a:t>
                </a:r>
                <a:r>
                  <a:rPr lang="en-US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state space;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probability vector;</a:t>
                </a: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31" y="4105648"/>
                <a:ext cx="12408853" cy="646331"/>
              </a:xfrm>
              <a:prstGeom prst="rect">
                <a:avLst/>
              </a:prstGeom>
              <a:blipFill>
                <a:blip r:embed="rId4"/>
                <a:stretch>
                  <a:fillRect t="-14019" b="-3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/>
              <p:nvPr/>
            </p:nvSpPr>
            <p:spPr>
              <a:xfrm>
                <a:off x="2735457" y="6306977"/>
                <a:ext cx="1172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57" y="6306977"/>
                <a:ext cx="117295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are 10">
            <a:extLst>
              <a:ext uri="{FF2B5EF4-FFF2-40B4-BE49-F238E27FC236}">
                <a16:creationId xmlns:a16="http://schemas.microsoft.com/office/drawing/2014/main" id="{EA7BBCD3-6E60-4999-BF10-28DAC017C23E}"/>
              </a:ext>
            </a:extLst>
          </p:cNvPr>
          <p:cNvGrpSpPr/>
          <p:nvPr/>
        </p:nvGrpSpPr>
        <p:grpSpPr>
          <a:xfrm>
            <a:off x="14677038" y="6722076"/>
            <a:ext cx="9358046" cy="6993924"/>
            <a:chOff x="1688894" y="4917991"/>
            <a:chExt cx="9358046" cy="6993924"/>
          </a:xfrm>
        </p:grpSpPr>
        <p:grpSp>
          <p:nvGrpSpPr>
            <p:cNvPr id="12" name="Grupare 11">
              <a:extLst>
                <a:ext uri="{FF2B5EF4-FFF2-40B4-BE49-F238E27FC236}">
                  <a16:creationId xmlns:a16="http://schemas.microsoft.com/office/drawing/2014/main" id="{47FD43A8-BB3C-4D05-B579-2B8792758E9E}"/>
                </a:ext>
              </a:extLst>
            </p:cNvPr>
            <p:cNvGrpSpPr/>
            <p:nvPr/>
          </p:nvGrpSpPr>
          <p:grpSpPr>
            <a:xfrm>
              <a:off x="3731740" y="4917991"/>
              <a:ext cx="7315200" cy="6993924"/>
              <a:chOff x="1285102" y="4917991"/>
              <a:chExt cx="7315200" cy="6993924"/>
            </a:xfrm>
          </p:grpSpPr>
          <p:grpSp>
            <p:nvGrpSpPr>
              <p:cNvPr id="17" name="Grupare 16">
                <a:extLst>
                  <a:ext uri="{FF2B5EF4-FFF2-40B4-BE49-F238E27FC236}">
                    <a16:creationId xmlns:a16="http://schemas.microsoft.com/office/drawing/2014/main" id="{8DA0B8F6-D875-4FE5-A172-08CF1641FDDF}"/>
                  </a:ext>
                </a:extLst>
              </p:cNvPr>
              <p:cNvGrpSpPr/>
              <p:nvPr/>
            </p:nvGrpSpPr>
            <p:grpSpPr>
              <a:xfrm>
                <a:off x="1285102" y="4917991"/>
                <a:ext cx="7315200" cy="6227805"/>
                <a:chOff x="6030097" y="4349579"/>
                <a:chExt cx="7315200" cy="7735330"/>
              </a:xfrm>
            </p:grpSpPr>
            <p:sp>
              <p:nvSpPr>
                <p:cNvPr id="24" name="Cub 23">
                  <a:extLst>
                    <a:ext uri="{FF2B5EF4-FFF2-40B4-BE49-F238E27FC236}">
                      <a16:creationId xmlns:a16="http://schemas.microsoft.com/office/drawing/2014/main" id="{E277D0B0-F74A-4780-A275-BCBE4553668F}"/>
                    </a:ext>
                  </a:extLst>
                </p:cNvPr>
                <p:cNvSpPr/>
                <p:nvPr/>
              </p:nvSpPr>
              <p:spPr>
                <a:xfrm flipH="1">
                  <a:off x="6030097" y="4349579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" name="Cub 24">
                  <a:extLst>
                    <a:ext uri="{FF2B5EF4-FFF2-40B4-BE49-F238E27FC236}">
                      <a16:creationId xmlns:a16="http://schemas.microsoft.com/office/drawing/2014/main" id="{4AACDEC7-4B5E-49FF-9D5E-755A4A1F5756}"/>
                    </a:ext>
                  </a:extLst>
                </p:cNvPr>
                <p:cNvSpPr/>
                <p:nvPr/>
              </p:nvSpPr>
              <p:spPr>
                <a:xfrm flipH="1">
                  <a:off x="6351373" y="5634681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" name="Cub 25">
                  <a:extLst>
                    <a:ext uri="{FF2B5EF4-FFF2-40B4-BE49-F238E27FC236}">
                      <a16:creationId xmlns:a16="http://schemas.microsoft.com/office/drawing/2014/main" id="{BE6F16D9-880E-4FF7-B0FC-0041CBB2C2A1}"/>
                    </a:ext>
                  </a:extLst>
                </p:cNvPr>
                <p:cNvSpPr/>
                <p:nvPr/>
              </p:nvSpPr>
              <p:spPr>
                <a:xfrm flipH="1">
                  <a:off x="6697362" y="6919783"/>
                  <a:ext cx="5684109" cy="1285103"/>
                </a:xfrm>
                <a:prstGeom prst="cub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7" name="Cub 26">
                  <a:extLst>
                    <a:ext uri="{FF2B5EF4-FFF2-40B4-BE49-F238E27FC236}">
                      <a16:creationId xmlns:a16="http://schemas.microsoft.com/office/drawing/2014/main" id="{36085F11-76E8-4C1F-A09E-B27557507BCC}"/>
                    </a:ext>
                  </a:extLst>
                </p:cNvPr>
                <p:cNvSpPr/>
                <p:nvPr/>
              </p:nvSpPr>
              <p:spPr>
                <a:xfrm flipH="1">
                  <a:off x="7018637" y="8180174"/>
                  <a:ext cx="5684109" cy="1285104"/>
                </a:xfrm>
                <a:prstGeom prst="cube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8" name="Cub 27">
                  <a:extLst>
                    <a:ext uri="{FF2B5EF4-FFF2-40B4-BE49-F238E27FC236}">
                      <a16:creationId xmlns:a16="http://schemas.microsoft.com/office/drawing/2014/main" id="{40D47B51-EEFB-4C5E-A5D9-2D57462DCEDB}"/>
                    </a:ext>
                  </a:extLst>
                </p:cNvPr>
                <p:cNvSpPr/>
                <p:nvPr/>
              </p:nvSpPr>
              <p:spPr>
                <a:xfrm flipH="1">
                  <a:off x="7339913" y="9489990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" name="Cub 28">
                  <a:extLst>
                    <a:ext uri="{FF2B5EF4-FFF2-40B4-BE49-F238E27FC236}">
                      <a16:creationId xmlns:a16="http://schemas.microsoft.com/office/drawing/2014/main" id="{47A051BC-8146-44B8-A883-DE5C0B409FC6}"/>
                    </a:ext>
                  </a:extLst>
                </p:cNvPr>
                <p:cNvSpPr/>
                <p:nvPr/>
              </p:nvSpPr>
              <p:spPr>
                <a:xfrm flipH="1">
                  <a:off x="7661188" y="10799806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6BB1FE82-8BBD-4EA7-8664-78D22D17B03C}"/>
                  </a:ext>
                </a:extLst>
              </p:cNvPr>
              <p:cNvSpPr/>
              <p:nvPr/>
            </p:nvSpPr>
            <p:spPr>
              <a:xfrm>
                <a:off x="1408670" y="503699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CC13FC9A-8BDD-4130-8A85-14EA777BE2F6}"/>
                  </a:ext>
                </a:extLst>
              </p:cNvPr>
              <p:cNvSpPr/>
              <p:nvPr/>
            </p:nvSpPr>
            <p:spPr>
              <a:xfrm>
                <a:off x="2397210" y="6000822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1AFEAFF-A5FA-4A93-8908-6282B4625B34}"/>
                  </a:ext>
                </a:extLst>
              </p:cNvPr>
              <p:cNvSpPr/>
              <p:nvPr/>
            </p:nvSpPr>
            <p:spPr>
              <a:xfrm>
                <a:off x="3385751" y="6989364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16BFE65-5088-4408-AC6A-A49AFD269A4E}"/>
                  </a:ext>
                </a:extLst>
              </p:cNvPr>
              <p:cNvSpPr/>
              <p:nvPr/>
            </p:nvSpPr>
            <p:spPr>
              <a:xfrm>
                <a:off x="4547286" y="812618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DC0322C-2FFE-4E24-87B3-7A8D334D9A18}"/>
                  </a:ext>
                </a:extLst>
              </p:cNvPr>
              <p:cNvSpPr/>
              <p:nvPr/>
            </p:nvSpPr>
            <p:spPr>
              <a:xfrm>
                <a:off x="5708821" y="9164153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BE65C0B-0321-4485-B050-28195E927ADA}"/>
                  </a:ext>
                </a:extLst>
              </p:cNvPr>
              <p:cNvSpPr/>
              <p:nvPr/>
            </p:nvSpPr>
            <p:spPr>
              <a:xfrm>
                <a:off x="6771502" y="10177407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pic>
          <p:nvPicPr>
            <p:cNvPr id="13" name="Imagine 12">
              <a:extLst>
                <a:ext uri="{FF2B5EF4-FFF2-40B4-BE49-F238E27FC236}">
                  <a16:creationId xmlns:a16="http://schemas.microsoft.com/office/drawing/2014/main" id="{7BC73405-2556-411D-A6FD-8017C8ACD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751075">
              <a:off x="8687331" y="7450667"/>
              <a:ext cx="1123934" cy="600943"/>
            </a:xfrm>
            <a:prstGeom prst="rect">
              <a:avLst/>
            </a:prstGeom>
          </p:spPr>
        </p:pic>
        <p:sp>
          <p:nvSpPr>
            <p:cNvPr id="14" name="CasetăText 13">
              <a:extLst>
                <a:ext uri="{FF2B5EF4-FFF2-40B4-BE49-F238E27FC236}">
                  <a16:creationId xmlns:a16="http://schemas.microsoft.com/office/drawing/2014/main" id="{CAB62FC9-3F63-4964-AE28-573701E2338E}"/>
                </a:ext>
              </a:extLst>
            </p:cNvPr>
            <p:cNvSpPr txBox="1"/>
            <p:nvPr/>
          </p:nvSpPr>
          <p:spPr>
            <a:xfrm>
              <a:off x="2111283" y="6564357"/>
              <a:ext cx="123912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PAST</a:t>
              </a:r>
            </a:p>
          </p:txBody>
        </p:sp>
        <p:sp>
          <p:nvSpPr>
            <p:cNvPr id="15" name="CasetăText 14">
              <a:extLst>
                <a:ext uri="{FF2B5EF4-FFF2-40B4-BE49-F238E27FC236}">
                  <a16:creationId xmlns:a16="http://schemas.microsoft.com/office/drawing/2014/main" id="{1057BE24-DC9B-46CA-B773-089595C2D89A}"/>
                </a:ext>
              </a:extLst>
            </p:cNvPr>
            <p:cNvSpPr txBox="1"/>
            <p:nvPr/>
          </p:nvSpPr>
          <p:spPr>
            <a:xfrm>
              <a:off x="1688894" y="8220162"/>
              <a:ext cx="2083903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PRESENT</a:t>
              </a:r>
            </a:p>
          </p:txBody>
        </p:sp>
        <p:sp>
          <p:nvSpPr>
            <p:cNvPr id="16" name="CasetăText 15">
              <a:extLst>
                <a:ext uri="{FF2B5EF4-FFF2-40B4-BE49-F238E27FC236}">
                  <a16:creationId xmlns:a16="http://schemas.microsoft.com/office/drawing/2014/main" id="{9ED2DA5D-FACA-425E-88C3-16B232A8712D}"/>
                </a:ext>
              </a:extLst>
            </p:cNvPr>
            <p:cNvSpPr txBox="1"/>
            <p:nvPr/>
          </p:nvSpPr>
          <p:spPr>
            <a:xfrm>
              <a:off x="1826750" y="9826540"/>
              <a:ext cx="180818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FUTURE</a:t>
              </a:r>
            </a:p>
          </p:txBody>
        </p:sp>
      </p:grpSp>
      <p:grpSp>
        <p:nvGrpSpPr>
          <p:cNvPr id="30" name="Grupare 29">
            <a:extLst>
              <a:ext uri="{FF2B5EF4-FFF2-40B4-BE49-F238E27FC236}">
                <a16:creationId xmlns:a16="http://schemas.microsoft.com/office/drawing/2014/main" id="{01EF5500-D210-4787-8453-A02C6421D046}"/>
              </a:ext>
            </a:extLst>
          </p:cNvPr>
          <p:cNvGrpSpPr/>
          <p:nvPr/>
        </p:nvGrpSpPr>
        <p:grpSpPr>
          <a:xfrm>
            <a:off x="1064638" y="8984965"/>
            <a:ext cx="6523278" cy="3808058"/>
            <a:chOff x="9316397" y="5328682"/>
            <a:chExt cx="6747387" cy="3938885"/>
          </a:xfrm>
        </p:grpSpPr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806D1837-AEF6-4C67-90B2-579BDAE28E7E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H</a:t>
              </a:r>
            </a:p>
          </p:txBody>
        </p:sp>
        <p:sp>
          <p:nvSpPr>
            <p:cNvPr id="32" name="CasetăText 31">
              <a:extLst>
                <a:ext uri="{FF2B5EF4-FFF2-40B4-BE49-F238E27FC236}">
                  <a16:creationId xmlns:a16="http://schemas.microsoft.com/office/drawing/2014/main" id="{AE1F3619-8D00-429C-AF64-AE0F40029B8C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T</a:t>
              </a:r>
            </a:p>
          </p:txBody>
        </p:sp>
        <p:sp>
          <p:nvSpPr>
            <p:cNvPr id="33" name="Formă liberă: formă 32">
              <a:extLst>
                <a:ext uri="{FF2B5EF4-FFF2-40B4-BE49-F238E27FC236}">
                  <a16:creationId xmlns:a16="http://schemas.microsoft.com/office/drawing/2014/main" id="{C6D45D5C-EB71-47D1-81DA-82D2DEB8DE5A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4" name="Formă liberă: formă 33">
              <a:extLst>
                <a:ext uri="{FF2B5EF4-FFF2-40B4-BE49-F238E27FC236}">
                  <a16:creationId xmlns:a16="http://schemas.microsoft.com/office/drawing/2014/main" id="{6EE2F54E-BF31-41EA-BDAC-660ABD4455BD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3875542-5D38-4665-A1D4-BFED845D01CF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4E9D6CB9-C825-4F2C-93CB-BEB710F9D00F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7" name="CasetăText 36">
              <a:extLst>
                <a:ext uri="{FF2B5EF4-FFF2-40B4-BE49-F238E27FC236}">
                  <a16:creationId xmlns:a16="http://schemas.microsoft.com/office/drawing/2014/main" id="{6089EECB-6AD3-475A-ABE2-E20BC2CA16CA}"/>
                </a:ext>
              </a:extLst>
            </p:cNvPr>
            <p:cNvSpPr txBox="1"/>
            <p:nvPr/>
          </p:nvSpPr>
          <p:spPr>
            <a:xfrm>
              <a:off x="12257305" y="532868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8" name="CasetăText 37">
              <a:extLst>
                <a:ext uri="{FF2B5EF4-FFF2-40B4-BE49-F238E27FC236}">
                  <a16:creationId xmlns:a16="http://schemas.microsoft.com/office/drawing/2014/main" id="{12E7B534-1C1A-4607-A5BB-F12399EDD490}"/>
                </a:ext>
              </a:extLst>
            </p:cNvPr>
            <p:cNvSpPr txBox="1"/>
            <p:nvPr/>
          </p:nvSpPr>
          <p:spPr>
            <a:xfrm>
              <a:off x="12257305" y="856615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9" name="CasetăText 38">
              <a:extLst>
                <a:ext uri="{FF2B5EF4-FFF2-40B4-BE49-F238E27FC236}">
                  <a16:creationId xmlns:a16="http://schemas.microsoft.com/office/drawing/2014/main" id="{48D0153E-C637-4765-8AE5-4B60D9ADA725}"/>
                </a:ext>
              </a:extLst>
            </p:cNvPr>
            <p:cNvSpPr txBox="1"/>
            <p:nvPr/>
          </p:nvSpPr>
          <p:spPr>
            <a:xfrm>
              <a:off x="15247640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  <p:sp>
          <p:nvSpPr>
            <p:cNvPr id="40" name="CasetăText 39">
              <a:extLst>
                <a:ext uri="{FF2B5EF4-FFF2-40B4-BE49-F238E27FC236}">
                  <a16:creationId xmlns:a16="http://schemas.microsoft.com/office/drawing/2014/main" id="{26FB180C-0D91-42DE-B095-002F2B6E531E}"/>
                </a:ext>
              </a:extLst>
            </p:cNvPr>
            <p:cNvSpPr txBox="1"/>
            <p:nvPr/>
          </p:nvSpPr>
          <p:spPr>
            <a:xfrm>
              <a:off x="9316397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/>
              <p:nvPr/>
            </p:nvSpPr>
            <p:spPr>
              <a:xfrm>
                <a:off x="9542393" y="9284349"/>
                <a:ext cx="3182090" cy="979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𝑄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</m:t>
                                </m:r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.9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93" y="9284349"/>
                <a:ext cx="3182090" cy="979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/>
              <p:nvPr/>
            </p:nvSpPr>
            <p:spPr>
              <a:xfrm>
                <a:off x="9489988" y="11387434"/>
                <a:ext cx="350931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988" y="11387434"/>
                <a:ext cx="350931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tăText 1">
            <a:extLst>
              <a:ext uri="{FF2B5EF4-FFF2-40B4-BE49-F238E27FC236}">
                <a16:creationId xmlns:a16="http://schemas.microsoft.com/office/drawing/2014/main" id="{C749DF55-0860-4D9B-85AD-B6D972316109}"/>
              </a:ext>
            </a:extLst>
          </p:cNvPr>
          <p:cNvSpPr txBox="1"/>
          <p:nvPr/>
        </p:nvSpPr>
        <p:spPr>
          <a:xfrm>
            <a:off x="9703411" y="8480738"/>
            <a:ext cx="30360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transition matrix</a:t>
            </a:r>
          </a:p>
        </p:txBody>
      </p:sp>
      <p:sp>
        <p:nvSpPr>
          <p:cNvPr id="43" name="CasetăText 42">
            <a:extLst>
              <a:ext uri="{FF2B5EF4-FFF2-40B4-BE49-F238E27FC236}">
                <a16:creationId xmlns:a16="http://schemas.microsoft.com/office/drawing/2014/main" id="{6157B174-4C34-4AE8-AF4A-9168FC54E33D}"/>
              </a:ext>
            </a:extLst>
          </p:cNvPr>
          <p:cNvSpPr txBox="1"/>
          <p:nvPr/>
        </p:nvSpPr>
        <p:spPr>
          <a:xfrm>
            <a:off x="3639768" y="8480738"/>
            <a:ext cx="162384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diagram</a:t>
            </a:r>
          </a:p>
        </p:txBody>
      </p:sp>
      <p:sp>
        <p:nvSpPr>
          <p:cNvPr id="45" name="CasetăText 44">
            <a:extLst>
              <a:ext uri="{FF2B5EF4-FFF2-40B4-BE49-F238E27FC236}">
                <a16:creationId xmlns:a16="http://schemas.microsoft.com/office/drawing/2014/main" id="{B02FF2F2-BE61-4487-BBF9-F5828D3F1D96}"/>
              </a:ext>
            </a:extLst>
          </p:cNvPr>
          <p:cNvSpPr txBox="1"/>
          <p:nvPr/>
        </p:nvSpPr>
        <p:spPr>
          <a:xfrm>
            <a:off x="8723985" y="10838928"/>
            <a:ext cx="499495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probability vector evolution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/>
              <p:nvPr/>
            </p:nvSpPr>
            <p:spPr>
              <a:xfrm>
                <a:off x="13226103" y="4150278"/>
                <a:ext cx="85751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103" y="4150278"/>
                <a:ext cx="857511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8600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eptunghi 47">
            <a:extLst>
              <a:ext uri="{FF2B5EF4-FFF2-40B4-BE49-F238E27FC236}">
                <a16:creationId xmlns:a16="http://schemas.microsoft.com/office/drawing/2014/main" id="{2AFE9F04-E59E-41B4-B6F2-085E88EBEE9B}"/>
              </a:ext>
            </a:extLst>
          </p:cNvPr>
          <p:cNvSpPr/>
          <p:nvPr/>
        </p:nvSpPr>
        <p:spPr>
          <a:xfrm>
            <a:off x="19033067" y="8359719"/>
            <a:ext cx="2607734" cy="149548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Dreptunghi 46">
            <a:extLst>
              <a:ext uri="{FF2B5EF4-FFF2-40B4-BE49-F238E27FC236}">
                <a16:creationId xmlns:a16="http://schemas.microsoft.com/office/drawing/2014/main" id="{94215DCA-3010-4743-AE35-32107C5CB502}"/>
              </a:ext>
            </a:extLst>
          </p:cNvPr>
          <p:cNvSpPr/>
          <p:nvPr/>
        </p:nvSpPr>
        <p:spPr>
          <a:xfrm>
            <a:off x="17068799" y="6497053"/>
            <a:ext cx="6176211" cy="149548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" name="Quantum mechanics…">
            <a:extLst>
              <a:ext uri="{FF2B5EF4-FFF2-40B4-BE49-F238E27FC236}">
                <a16:creationId xmlns:a16="http://schemas.microsoft.com/office/drawing/2014/main" id="{5BC8F30A-369F-48CE-A842-8EA78CE6E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14909800" cy="9842500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Stationary probability vector (</a:t>
            </a:r>
            <a:r>
              <a:rPr lang="en-US" u="sng" dirty="0"/>
              <a:t>equilibrium</a:t>
            </a:r>
            <a:r>
              <a:rPr lang="en-US" dirty="0"/>
              <a:t>):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Homogenous: transition probabilities are constant</a:t>
            </a:r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Irreducibility (weakly connected with no absorbing states)</a:t>
            </a:r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Periodicity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Recurrent / transient state (always / never come back). If all states are recurrent the chain is ergodic.</a:t>
            </a:r>
          </a:p>
          <a:p>
            <a:pPr marL="598840" indent="-598840" defTabSz="796885">
              <a:defRPr sz="4850"/>
            </a:pPr>
            <a:endParaRPr lang="en-US" u="sng" dirty="0"/>
          </a:p>
          <a:p>
            <a:pPr marL="598840" indent="-598840" defTabSz="796885">
              <a:defRPr sz="4850"/>
            </a:pPr>
            <a:r>
              <a:rPr lang="en-US" u="sng" dirty="0"/>
              <a:t>Detailed balance</a:t>
            </a:r>
            <a:r>
              <a:rPr lang="en-US" dirty="0"/>
              <a:t> guarantees convergence to a stationarity distribution</a:t>
            </a:r>
          </a:p>
        </p:txBody>
      </p:sp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3855" y="1320482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setăText 90">
                <a:extLst>
                  <a:ext uri="{FF2B5EF4-FFF2-40B4-BE49-F238E27FC236}">
                    <a16:creationId xmlns:a16="http://schemas.microsoft.com/office/drawing/2014/main" id="{8A6CAB10-224F-4083-8390-EF910D4DE5A6}"/>
                  </a:ext>
                </a:extLst>
              </p:cNvPr>
              <p:cNvSpPr txBox="1"/>
              <p:nvPr/>
            </p:nvSpPr>
            <p:spPr>
              <a:xfrm>
                <a:off x="11998882" y="3981836"/>
                <a:ext cx="98264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CasetăText 90">
                <a:extLst>
                  <a:ext uri="{FF2B5EF4-FFF2-40B4-BE49-F238E27FC236}">
                    <a16:creationId xmlns:a16="http://schemas.microsoft.com/office/drawing/2014/main" id="{8A6CAB10-224F-4083-8390-EF910D4DE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882" y="3981836"/>
                <a:ext cx="9826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Imagine 86">
            <a:extLst>
              <a:ext uri="{FF2B5EF4-FFF2-40B4-BE49-F238E27FC236}">
                <a16:creationId xmlns:a16="http://schemas.microsoft.com/office/drawing/2014/main" id="{02F67537-D5B5-4DFA-9AA6-89FF0DF4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120" y="617810"/>
            <a:ext cx="3568041" cy="2347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/>
              <p:nvPr/>
            </p:nvSpPr>
            <p:spPr>
              <a:xfrm>
                <a:off x="3259404" y="4678367"/>
                <a:ext cx="294889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04" y="4678367"/>
                <a:ext cx="294889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are 18">
            <a:extLst>
              <a:ext uri="{FF2B5EF4-FFF2-40B4-BE49-F238E27FC236}">
                <a16:creationId xmlns:a16="http://schemas.microsoft.com/office/drawing/2014/main" id="{BDCD644C-2AB7-475D-9795-0E9200453454}"/>
              </a:ext>
            </a:extLst>
          </p:cNvPr>
          <p:cNvGrpSpPr/>
          <p:nvPr/>
        </p:nvGrpSpPr>
        <p:grpSpPr>
          <a:xfrm>
            <a:off x="1577985" y="1026889"/>
            <a:ext cx="3090267" cy="1803988"/>
            <a:chOff x="9316397" y="5328682"/>
            <a:chExt cx="6747387" cy="3938885"/>
          </a:xfrm>
        </p:grpSpPr>
        <p:sp>
          <p:nvSpPr>
            <p:cNvPr id="20" name="CasetăText 19">
              <a:extLst>
                <a:ext uri="{FF2B5EF4-FFF2-40B4-BE49-F238E27FC236}">
                  <a16:creationId xmlns:a16="http://schemas.microsoft.com/office/drawing/2014/main" id="{2B55E5FD-1DE5-4427-B168-F9A4F244962F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H</a:t>
              </a:r>
            </a:p>
          </p:txBody>
        </p:sp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94DC2EF7-0CDD-46DC-995D-3FAA390760FE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T</a:t>
              </a:r>
            </a:p>
          </p:txBody>
        </p:sp>
        <p:sp>
          <p:nvSpPr>
            <p:cNvPr id="22" name="Formă liberă: formă 21">
              <a:extLst>
                <a:ext uri="{FF2B5EF4-FFF2-40B4-BE49-F238E27FC236}">
                  <a16:creationId xmlns:a16="http://schemas.microsoft.com/office/drawing/2014/main" id="{AD273262-1967-4695-BBF6-D3BDE9FE7417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Formă liberă: formă 22">
              <a:extLst>
                <a:ext uri="{FF2B5EF4-FFF2-40B4-BE49-F238E27FC236}">
                  <a16:creationId xmlns:a16="http://schemas.microsoft.com/office/drawing/2014/main" id="{BFF9BA1D-6BFD-49BA-A363-A77600E455E0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500FB32-40C6-4E00-AD8A-4DC5A8697AED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5BC72161-D3FD-4DFF-B542-4CEFBDE9673A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CasetăText 25">
              <a:extLst>
                <a:ext uri="{FF2B5EF4-FFF2-40B4-BE49-F238E27FC236}">
                  <a16:creationId xmlns:a16="http://schemas.microsoft.com/office/drawing/2014/main" id="{14A1271D-13DA-4B56-9438-A4ED91902027}"/>
                </a:ext>
              </a:extLst>
            </p:cNvPr>
            <p:cNvSpPr txBox="1"/>
            <p:nvPr/>
          </p:nvSpPr>
          <p:spPr>
            <a:xfrm>
              <a:off x="12257305" y="532868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27" name="CasetăText 26">
              <a:extLst>
                <a:ext uri="{FF2B5EF4-FFF2-40B4-BE49-F238E27FC236}">
                  <a16:creationId xmlns:a16="http://schemas.microsoft.com/office/drawing/2014/main" id="{22AFD0F6-02C5-4C4B-8C59-6EBF4DF4316F}"/>
                </a:ext>
              </a:extLst>
            </p:cNvPr>
            <p:cNvSpPr txBox="1"/>
            <p:nvPr/>
          </p:nvSpPr>
          <p:spPr>
            <a:xfrm>
              <a:off x="12257305" y="856615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28" name="CasetăText 27">
              <a:extLst>
                <a:ext uri="{FF2B5EF4-FFF2-40B4-BE49-F238E27FC236}">
                  <a16:creationId xmlns:a16="http://schemas.microsoft.com/office/drawing/2014/main" id="{F7EBE0E5-0D3F-41B2-8EAD-9D7BD7B22A4A}"/>
                </a:ext>
              </a:extLst>
            </p:cNvPr>
            <p:cNvSpPr txBox="1"/>
            <p:nvPr/>
          </p:nvSpPr>
          <p:spPr>
            <a:xfrm>
              <a:off x="15247640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  <p:sp>
          <p:nvSpPr>
            <p:cNvPr id="29" name="CasetăText 28">
              <a:extLst>
                <a:ext uri="{FF2B5EF4-FFF2-40B4-BE49-F238E27FC236}">
                  <a16:creationId xmlns:a16="http://schemas.microsoft.com/office/drawing/2014/main" id="{4893D62A-F50D-476A-91F1-1FFF7A1F044E}"/>
                </a:ext>
              </a:extLst>
            </p:cNvPr>
            <p:cNvSpPr txBox="1"/>
            <p:nvPr/>
          </p:nvSpPr>
          <p:spPr>
            <a:xfrm>
              <a:off x="9316397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</p:grpSp>
      <p:grpSp>
        <p:nvGrpSpPr>
          <p:cNvPr id="2" name="Grupare 1">
            <a:extLst>
              <a:ext uri="{FF2B5EF4-FFF2-40B4-BE49-F238E27FC236}">
                <a16:creationId xmlns:a16="http://schemas.microsoft.com/office/drawing/2014/main" id="{EE0EF2EE-4455-4A46-9D2A-193069DC8936}"/>
              </a:ext>
            </a:extLst>
          </p:cNvPr>
          <p:cNvGrpSpPr/>
          <p:nvPr/>
        </p:nvGrpSpPr>
        <p:grpSpPr>
          <a:xfrm>
            <a:off x="17234729" y="6535740"/>
            <a:ext cx="5864650" cy="1334883"/>
            <a:chOff x="16272204" y="8268290"/>
            <a:chExt cx="5864650" cy="1334883"/>
          </a:xfrm>
        </p:grpSpPr>
        <p:grpSp>
          <p:nvGrpSpPr>
            <p:cNvPr id="39" name="Grupare 38">
              <a:extLst>
                <a:ext uri="{FF2B5EF4-FFF2-40B4-BE49-F238E27FC236}">
                  <a16:creationId xmlns:a16="http://schemas.microsoft.com/office/drawing/2014/main" id="{3F93AE3A-A733-411F-9B75-9B51CEE68928}"/>
                </a:ext>
              </a:extLst>
            </p:cNvPr>
            <p:cNvGrpSpPr/>
            <p:nvPr/>
          </p:nvGrpSpPr>
          <p:grpSpPr>
            <a:xfrm>
              <a:off x="16272204" y="8268290"/>
              <a:ext cx="2399555" cy="1334883"/>
              <a:chOff x="10033686" y="5850571"/>
              <a:chExt cx="5239265" cy="2914626"/>
            </a:xfrm>
          </p:grpSpPr>
          <p:sp>
            <p:nvSpPr>
              <p:cNvPr id="40" name="CasetăText 39">
                <a:extLst>
                  <a:ext uri="{FF2B5EF4-FFF2-40B4-BE49-F238E27FC236}">
                    <a16:creationId xmlns:a16="http://schemas.microsoft.com/office/drawing/2014/main" id="{BD561659-2E5B-4463-BBD6-CD3C6251B337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A</a:t>
                </a:r>
              </a:p>
            </p:txBody>
          </p:sp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9CD3324C-D636-4014-BD36-2E68A31C4D38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B</a:t>
                </a:r>
              </a:p>
            </p:txBody>
          </p:sp>
          <p:sp>
            <p:nvSpPr>
              <p:cNvPr id="42" name="Formă liberă: formă 41">
                <a:extLst>
                  <a:ext uri="{FF2B5EF4-FFF2-40B4-BE49-F238E27FC236}">
                    <a16:creationId xmlns:a16="http://schemas.microsoft.com/office/drawing/2014/main" id="{73135198-B727-42B7-8BC4-BAAC37683C90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3" name="Formă liberă: formă 42">
                <a:extLst>
                  <a:ext uri="{FF2B5EF4-FFF2-40B4-BE49-F238E27FC236}">
                    <a16:creationId xmlns:a16="http://schemas.microsoft.com/office/drawing/2014/main" id="{92A3582F-FE7F-4305-AABF-26A3C1CFB945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ACD1DA8-4B8C-4266-8208-B0EC12CF2677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88B3B1C-1D65-458A-830C-A5F9E282B88E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50" name="Grupare 49">
              <a:extLst>
                <a:ext uri="{FF2B5EF4-FFF2-40B4-BE49-F238E27FC236}">
                  <a16:creationId xmlns:a16="http://schemas.microsoft.com/office/drawing/2014/main" id="{0DC364E8-2ED7-4D1B-81EA-BA14CB64C51C}"/>
                </a:ext>
              </a:extLst>
            </p:cNvPr>
            <p:cNvGrpSpPr/>
            <p:nvPr/>
          </p:nvGrpSpPr>
          <p:grpSpPr>
            <a:xfrm>
              <a:off x="19737299" y="8268290"/>
              <a:ext cx="2399555" cy="1334883"/>
              <a:chOff x="10033686" y="5850571"/>
              <a:chExt cx="5239265" cy="2914626"/>
            </a:xfrm>
          </p:grpSpPr>
          <p:sp>
            <p:nvSpPr>
              <p:cNvPr id="51" name="CasetăText 50">
                <a:extLst>
                  <a:ext uri="{FF2B5EF4-FFF2-40B4-BE49-F238E27FC236}">
                    <a16:creationId xmlns:a16="http://schemas.microsoft.com/office/drawing/2014/main" id="{CE04F64E-F3A9-460A-8E1D-6C1B30BC8C3E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C</a:t>
                </a:r>
              </a:p>
            </p:txBody>
          </p:sp>
          <p:sp>
            <p:nvSpPr>
              <p:cNvPr id="52" name="CasetăText 51">
                <a:extLst>
                  <a:ext uri="{FF2B5EF4-FFF2-40B4-BE49-F238E27FC236}">
                    <a16:creationId xmlns:a16="http://schemas.microsoft.com/office/drawing/2014/main" id="{747E745F-DF42-4219-B74B-1A88C73265D0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  <p:sp>
            <p:nvSpPr>
              <p:cNvPr id="53" name="Formă liberă: formă 52">
                <a:extLst>
                  <a:ext uri="{FF2B5EF4-FFF2-40B4-BE49-F238E27FC236}">
                    <a16:creationId xmlns:a16="http://schemas.microsoft.com/office/drawing/2014/main" id="{24EE4EA0-139F-43E8-A971-C6A6BD39B1CC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4" name="Formă liberă: formă 53">
                <a:extLst>
                  <a:ext uri="{FF2B5EF4-FFF2-40B4-BE49-F238E27FC236}">
                    <a16:creationId xmlns:a16="http://schemas.microsoft.com/office/drawing/2014/main" id="{27103BED-B888-499A-990D-1CCA5E5709CA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D2C95ADE-CA5D-4869-AD20-20FFE57CA0C9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C94A5B06-3853-4470-BDB1-8BE904F469D9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61" name="Grupare 60">
            <a:extLst>
              <a:ext uri="{FF2B5EF4-FFF2-40B4-BE49-F238E27FC236}">
                <a16:creationId xmlns:a16="http://schemas.microsoft.com/office/drawing/2014/main" id="{3A7B3472-FB9D-4F91-8419-5C6B2FE7D6C6}"/>
              </a:ext>
            </a:extLst>
          </p:cNvPr>
          <p:cNvGrpSpPr/>
          <p:nvPr/>
        </p:nvGrpSpPr>
        <p:grpSpPr>
          <a:xfrm>
            <a:off x="19428305" y="8412669"/>
            <a:ext cx="1743347" cy="1334883"/>
            <a:chOff x="10725067" y="5850571"/>
            <a:chExt cx="3806479" cy="2914626"/>
          </a:xfrm>
        </p:grpSpPr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6298B6F3-1EC2-4BE8-B349-81F0D4CE8D06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63" name="CasetăText 62">
              <a:extLst>
                <a:ext uri="{FF2B5EF4-FFF2-40B4-BE49-F238E27FC236}">
                  <a16:creationId xmlns:a16="http://schemas.microsoft.com/office/drawing/2014/main" id="{A4CC7161-71CE-416E-9269-D1A5237ECBF6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64" name="Formă liberă: formă 63">
              <a:extLst>
                <a:ext uri="{FF2B5EF4-FFF2-40B4-BE49-F238E27FC236}">
                  <a16:creationId xmlns:a16="http://schemas.microsoft.com/office/drawing/2014/main" id="{28A5D624-312A-4AE0-B817-AC88AA8E55EB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5" name="Formă liberă: formă 64">
              <a:extLst>
                <a:ext uri="{FF2B5EF4-FFF2-40B4-BE49-F238E27FC236}">
                  <a16:creationId xmlns:a16="http://schemas.microsoft.com/office/drawing/2014/main" id="{267BD4E8-F125-4906-9EBF-F7950A7EAF28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Dreptunghi 2">
            <a:extLst>
              <a:ext uri="{FF2B5EF4-FFF2-40B4-BE49-F238E27FC236}">
                <a16:creationId xmlns:a16="http://schemas.microsoft.com/office/drawing/2014/main" id="{61487CBD-8F18-4C06-8062-53B48E887755}"/>
              </a:ext>
            </a:extLst>
          </p:cNvPr>
          <p:cNvSpPr/>
          <p:nvPr/>
        </p:nvSpPr>
        <p:spPr>
          <a:xfrm>
            <a:off x="18624884" y="4981074"/>
            <a:ext cx="2695073" cy="129941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8" name="Grupare 67">
            <a:extLst>
              <a:ext uri="{FF2B5EF4-FFF2-40B4-BE49-F238E27FC236}">
                <a16:creationId xmlns:a16="http://schemas.microsoft.com/office/drawing/2014/main" id="{FEDF73F2-BC57-45F8-8F66-2D5C479708D9}"/>
              </a:ext>
            </a:extLst>
          </p:cNvPr>
          <p:cNvGrpSpPr/>
          <p:nvPr/>
        </p:nvGrpSpPr>
        <p:grpSpPr>
          <a:xfrm>
            <a:off x="18798834" y="5244719"/>
            <a:ext cx="2399555" cy="917423"/>
            <a:chOff x="10033686" y="6762066"/>
            <a:chExt cx="5239265" cy="2003131"/>
          </a:xfrm>
        </p:grpSpPr>
        <p:sp>
          <p:nvSpPr>
            <p:cNvPr id="69" name="CasetăText 68">
              <a:extLst>
                <a:ext uri="{FF2B5EF4-FFF2-40B4-BE49-F238E27FC236}">
                  <a16:creationId xmlns:a16="http://schemas.microsoft.com/office/drawing/2014/main" id="{0CB7491C-F335-4AF9-ADAD-B09F562F2673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70" name="CasetăText 69">
              <a:extLst>
                <a:ext uri="{FF2B5EF4-FFF2-40B4-BE49-F238E27FC236}">
                  <a16:creationId xmlns:a16="http://schemas.microsoft.com/office/drawing/2014/main" id="{FE665A41-C2A9-4F4D-A7EB-0AAFAFACE356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71" name="Formă liberă: formă 70">
              <a:extLst>
                <a:ext uri="{FF2B5EF4-FFF2-40B4-BE49-F238E27FC236}">
                  <a16:creationId xmlns:a16="http://schemas.microsoft.com/office/drawing/2014/main" id="{C17FD34A-02F2-4558-BE85-BA51CBD5CBE9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DE6C4C1-9BEF-42CB-9B02-F040B632E11B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B24732F6-D390-4E5E-BF1A-18CD425BE8C0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/>
              <p:nvPr/>
            </p:nvSpPr>
            <p:spPr>
              <a:xfrm>
                <a:off x="15848117" y="11587509"/>
                <a:ext cx="6893234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sz="3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sz="3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3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117" y="11587509"/>
                <a:ext cx="689323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1145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 Derivation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8127" y="1315539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/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/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/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/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tăText 30">
            <a:extLst>
              <a:ext uri="{FF2B5EF4-FFF2-40B4-BE49-F238E27FC236}">
                <a16:creationId xmlns:a16="http://schemas.microsoft.com/office/drawing/2014/main" id="{2941040F-E2BC-4259-8F87-DAFFC94312C0}"/>
              </a:ext>
            </a:extLst>
          </p:cNvPr>
          <p:cNvSpPr txBox="1"/>
          <p:nvPr/>
        </p:nvSpPr>
        <p:spPr>
          <a:xfrm>
            <a:off x="1791229" y="7638447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detailed balance</a:t>
            </a:r>
          </a:p>
        </p:txBody>
      </p:sp>
      <p:sp>
        <p:nvSpPr>
          <p:cNvPr id="10" name="Less accurate potential energy…">
            <a:extLst>
              <a:ext uri="{FF2B5EF4-FFF2-40B4-BE49-F238E27FC236}">
                <a16:creationId xmlns:a16="http://schemas.microsoft.com/office/drawing/2014/main" id="{7C97BD7C-EC0F-46E0-BCB6-60309735A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993148"/>
            <a:ext cx="23114000" cy="2792664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Markov Chain Monte Carlo usefulness: construct our own Markov Chain that converges to a specific probability distribution.</a:t>
            </a:r>
          </a:p>
          <a:p>
            <a:endParaRPr lang="en-US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A164047B-FFF2-459D-9CC7-5B86DE185954}"/>
              </a:ext>
            </a:extLst>
          </p:cNvPr>
          <p:cNvSpPr txBox="1"/>
          <p:nvPr/>
        </p:nvSpPr>
        <p:spPr>
          <a:xfrm>
            <a:off x="1791229" y="8961921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proposal distribution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106A1DA5-F20F-4D6C-AEDE-1C949EC23ECE}"/>
              </a:ext>
            </a:extLst>
          </p:cNvPr>
          <p:cNvSpPr txBox="1"/>
          <p:nvPr/>
        </p:nvSpPr>
        <p:spPr>
          <a:xfrm>
            <a:off x="1791229" y="10477900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correcting term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D93EF41E-E3AB-4DDD-A9C3-C6362F4FB151}"/>
              </a:ext>
            </a:extLst>
          </p:cNvPr>
          <p:cNvSpPr txBox="1"/>
          <p:nvPr/>
        </p:nvSpPr>
        <p:spPr>
          <a:xfrm>
            <a:off x="1791229" y="11897626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42302053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16838015-64AF-4393-8D8F-3712A49374D2}"/>
              </a:ext>
            </a:extLst>
          </p:cNvPr>
          <p:cNvGrpSpPr/>
          <p:nvPr/>
        </p:nvGrpSpPr>
        <p:grpSpPr>
          <a:xfrm>
            <a:off x="3672585" y="3358122"/>
            <a:ext cx="12082860" cy="9421679"/>
            <a:chOff x="3672585" y="3358122"/>
            <a:chExt cx="12082860" cy="9421679"/>
          </a:xfrm>
        </p:grpSpPr>
        <p:sp>
          <p:nvSpPr>
            <p:cNvPr id="4" name="CasetăText 3">
              <a:extLst>
                <a:ext uri="{FF2B5EF4-FFF2-40B4-BE49-F238E27FC236}">
                  <a16:creationId xmlns:a16="http://schemas.microsoft.com/office/drawing/2014/main" id="{1FCC986F-B837-4A5D-AB34-E73C20882E75}"/>
                </a:ext>
              </a:extLst>
            </p:cNvPr>
            <p:cNvSpPr txBox="1"/>
            <p:nvPr/>
          </p:nvSpPr>
          <p:spPr>
            <a:xfrm>
              <a:off x="8723970" y="3358122"/>
              <a:ext cx="4909996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Draw A from initial </a:t>
              </a:r>
              <a:r>
                <a:rPr kumimoji="0" lang="el-GR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π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/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B with probability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a14:m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/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</a:t>
                  </a:r>
                  <a14:m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4F737BD3-DA88-46DC-9DE0-E61BAD379B95}"/>
                </a:ext>
              </a:extLst>
            </p:cNvPr>
            <p:cNvSpPr txBox="1"/>
            <p:nvPr/>
          </p:nvSpPr>
          <p:spPr>
            <a:xfrm>
              <a:off x="3672586" y="9660066"/>
              <a:ext cx="3467295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Reject (A → A)</a:t>
              </a:r>
            </a:p>
          </p:txBody>
        </p:sp>
        <p:sp>
          <p:nvSpPr>
            <p:cNvPr id="22" name="CasetăText 21">
              <a:extLst>
                <a:ext uri="{FF2B5EF4-FFF2-40B4-BE49-F238E27FC236}">
                  <a16:creationId xmlns:a16="http://schemas.microsoft.com/office/drawing/2014/main" id="{A6D0B8B8-F365-4E53-9D45-EDCE7757F8B6}"/>
                </a:ext>
              </a:extLst>
            </p:cNvPr>
            <p:cNvSpPr txBox="1"/>
            <p:nvPr/>
          </p:nvSpPr>
          <p:spPr>
            <a:xfrm>
              <a:off x="9385211" y="11958423"/>
              <a:ext cx="3587520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Accept (B → A)</a:t>
              </a:r>
            </a:p>
          </p:txBody>
        </p:sp>
        <p:cxnSp>
          <p:nvCxnSpPr>
            <p:cNvPr id="8" name="Conector drept cu săgeată 7">
              <a:extLst>
                <a:ext uri="{FF2B5EF4-FFF2-40B4-BE49-F238E27FC236}">
                  <a16:creationId xmlns:a16="http://schemas.microsoft.com/office/drawing/2014/main" id="{DFA9D580-C52C-4E56-B590-A9CE57372DF2}"/>
                </a:ext>
              </a:extLst>
            </p:cNvPr>
            <p:cNvCxnSpPr>
              <a:cxnSpLocks/>
              <a:stCxn id="53" idx="1"/>
              <a:endCxn id="21" idx="3"/>
            </p:cNvCxnSpPr>
            <p:nvPr/>
          </p:nvCxnSpPr>
          <p:spPr>
            <a:xfrm flipH="1" flipV="1">
              <a:off x="7139881" y="10070755"/>
              <a:ext cx="640974" cy="3260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Conector drept cu săgeată 25">
              <a:extLst>
                <a:ext uri="{FF2B5EF4-FFF2-40B4-BE49-F238E27FC236}">
                  <a16:creationId xmlns:a16="http://schemas.microsoft.com/office/drawing/2014/main" id="{1DA1F30A-1D51-4F66-B700-9DA77150E602}"/>
                </a:ext>
              </a:extLst>
            </p:cNvPr>
            <p:cNvCxnSpPr>
              <a:cxnSpLocks/>
              <a:stCxn id="53" idx="2"/>
              <a:endCxn id="22" idx="0"/>
            </p:cNvCxnSpPr>
            <p:nvPr/>
          </p:nvCxnSpPr>
          <p:spPr>
            <a:xfrm>
              <a:off x="11178963" y="11127597"/>
              <a:ext cx="8" cy="830826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Conector: cotit 26">
              <a:extLst>
                <a:ext uri="{FF2B5EF4-FFF2-40B4-BE49-F238E27FC236}">
                  <a16:creationId xmlns:a16="http://schemas.microsoft.com/office/drawing/2014/main" id="{08B19630-6263-4E71-A5E4-C01214224023}"/>
                </a:ext>
              </a:extLst>
            </p:cNvPr>
            <p:cNvCxnSpPr>
              <a:stCxn id="21" idx="1"/>
              <a:endCxn id="17" idx="1"/>
            </p:cNvCxnSpPr>
            <p:nvPr/>
          </p:nvCxnSpPr>
          <p:spPr>
            <a:xfrm rot="10800000" flipH="1">
              <a:off x="3672585" y="5671753"/>
              <a:ext cx="2929905" cy="4399003"/>
            </a:xfrm>
            <a:prstGeom prst="bentConnector3">
              <a:avLst>
                <a:gd name="adj1" fmla="val -7802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Conector: cotit 31">
              <a:extLst>
                <a:ext uri="{FF2B5EF4-FFF2-40B4-BE49-F238E27FC236}">
                  <a16:creationId xmlns:a16="http://schemas.microsoft.com/office/drawing/2014/main" id="{945659D1-CA25-4F38-988A-6851BC325CDE}"/>
                </a:ext>
              </a:extLst>
            </p:cNvPr>
            <p:cNvCxnSpPr>
              <a:cxnSpLocks/>
              <a:stCxn id="22" idx="3"/>
              <a:endCxn id="17" idx="3"/>
            </p:cNvCxnSpPr>
            <p:nvPr/>
          </p:nvCxnSpPr>
          <p:spPr>
            <a:xfrm flipV="1">
              <a:off x="12972731" y="5671752"/>
              <a:ext cx="2782714" cy="6697360"/>
            </a:xfrm>
            <a:prstGeom prst="bentConnector3">
              <a:avLst>
                <a:gd name="adj1" fmla="val 147993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60EDE44B-438E-4E99-B534-59F2D0C58728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>
              <a:off x="11178968" y="4179500"/>
              <a:ext cx="0" cy="108156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764E3FEC-FA79-47C0-A860-CB80C68C377A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1178968" y="6082441"/>
              <a:ext cx="0" cy="1081561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994ED8B0-E023-4606-900F-70025D1ECD1D}"/>
                </a:ext>
              </a:extLst>
            </p:cNvPr>
            <p:cNvCxnSpPr>
              <a:cxnSpLocks/>
              <a:stCxn id="18" idx="2"/>
              <a:endCxn id="53" idx="0"/>
            </p:cNvCxnSpPr>
            <p:nvPr/>
          </p:nvCxnSpPr>
          <p:spPr>
            <a:xfrm flipH="1">
              <a:off x="11178963" y="7985380"/>
              <a:ext cx="5" cy="103505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CasetăText 50">
              <a:extLst>
                <a:ext uri="{FF2B5EF4-FFF2-40B4-BE49-F238E27FC236}">
                  <a16:creationId xmlns:a16="http://schemas.microsoft.com/office/drawing/2014/main" id="{0F35352D-F102-49B9-BB72-F3CAC2D3E638}"/>
                </a:ext>
              </a:extLst>
            </p:cNvPr>
            <p:cNvSpPr txBox="1"/>
            <p:nvPr/>
          </p:nvSpPr>
          <p:spPr>
            <a:xfrm>
              <a:off x="6943744" y="9406411"/>
              <a:ext cx="759822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NO</a:t>
              </a:r>
            </a:p>
          </p:txBody>
        </p:sp>
        <p:sp>
          <p:nvSpPr>
            <p:cNvPr id="55" name="CasetăText 54">
              <a:extLst>
                <a:ext uri="{FF2B5EF4-FFF2-40B4-BE49-F238E27FC236}">
                  <a16:creationId xmlns:a16="http://schemas.microsoft.com/office/drawing/2014/main" id="{2C2B5F21-FAD2-41EE-98FE-DB361745C521}"/>
                </a:ext>
              </a:extLst>
            </p:cNvPr>
            <p:cNvSpPr txBox="1"/>
            <p:nvPr/>
          </p:nvSpPr>
          <p:spPr>
            <a:xfrm>
              <a:off x="11264068" y="11136357"/>
              <a:ext cx="96661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/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US" sz="4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marL="0" marR="0" indent="0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/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reptunghi 23">
            <a:extLst>
              <a:ext uri="{FF2B5EF4-FFF2-40B4-BE49-F238E27FC236}">
                <a16:creationId xmlns:a16="http://schemas.microsoft.com/office/drawing/2014/main" id="{CF57BEAD-5A0C-4CA4-8089-6F7C8BAF35ED}"/>
              </a:ext>
            </a:extLst>
          </p:cNvPr>
          <p:cNvSpPr/>
          <p:nvPr/>
        </p:nvSpPr>
        <p:spPr>
          <a:xfrm>
            <a:off x="18589752" y="5240128"/>
            <a:ext cx="2560319" cy="26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5" name="Dreptunghi 24">
            <a:extLst>
              <a:ext uri="{FF2B5EF4-FFF2-40B4-BE49-F238E27FC236}">
                <a16:creationId xmlns:a16="http://schemas.microsoft.com/office/drawing/2014/main" id="{7FF9868F-8041-482E-B964-5EEC26CC5DE4}"/>
              </a:ext>
            </a:extLst>
          </p:cNvPr>
          <p:cNvSpPr/>
          <p:nvPr/>
        </p:nvSpPr>
        <p:spPr>
          <a:xfrm>
            <a:off x="21154375" y="5240128"/>
            <a:ext cx="1495313" cy="273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B7D9CE76-4AB1-481C-BBA0-B978A4626026}"/>
              </a:ext>
            </a:extLst>
          </p:cNvPr>
          <p:cNvSpPr txBox="1"/>
          <p:nvPr/>
        </p:nvSpPr>
        <p:spPr>
          <a:xfrm>
            <a:off x="18348104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91CE9CC7-6891-432E-92FA-DEA3BBBE7E57}"/>
              </a:ext>
            </a:extLst>
          </p:cNvPr>
          <p:cNvSpPr txBox="1"/>
          <p:nvPr/>
        </p:nvSpPr>
        <p:spPr>
          <a:xfrm>
            <a:off x="22423946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394604DA-C794-458E-B662-C753203A1F62}"/>
              </a:ext>
            </a:extLst>
          </p:cNvPr>
          <p:cNvSpPr txBox="1"/>
          <p:nvPr/>
        </p:nvSpPr>
        <p:spPr>
          <a:xfrm>
            <a:off x="20915540" y="4617876"/>
            <a:ext cx="51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57268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The initial distribution is not known. </a:t>
            </a:r>
            <a:r>
              <a:rPr lang="en-US" sz="5400" dirty="0">
                <a:latin typeface="+mn-lt"/>
              </a:rPr>
              <a:t>Burn-in</a:t>
            </a:r>
          </a:p>
          <a:p>
            <a:pPr lvl="1"/>
            <a:r>
              <a:rPr lang="en-US" sz="5400" dirty="0"/>
              <a:t>achieve stationarity within a certain threshold</a:t>
            </a:r>
          </a:p>
          <a:p>
            <a:pPr lvl="1"/>
            <a:r>
              <a:rPr lang="en-US" sz="5400" dirty="0"/>
              <a:t>g</a:t>
            </a:r>
            <a:r>
              <a:rPr lang="en-US" sz="5400" dirty="0">
                <a:latin typeface="+mn-lt"/>
              </a:rPr>
              <a:t>et to a high probability region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start recording?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23ADD538-45DA-4550-A13D-0BC512A832F6}"/>
              </a:ext>
            </a:extLst>
          </p:cNvPr>
          <p:cNvGrpSpPr/>
          <p:nvPr/>
        </p:nvGrpSpPr>
        <p:grpSpPr>
          <a:xfrm>
            <a:off x="9145068" y="6946734"/>
            <a:ext cx="4272003" cy="729415"/>
            <a:chOff x="9169131" y="6248902"/>
            <a:chExt cx="4272003" cy="729415"/>
          </a:xfrm>
        </p:grpSpPr>
        <p:sp>
          <p:nvSpPr>
            <p:cNvPr id="6" name="Dreptunghi 5">
              <a:extLst>
                <a:ext uri="{FF2B5EF4-FFF2-40B4-BE49-F238E27FC236}">
                  <a16:creationId xmlns:a16="http://schemas.microsoft.com/office/drawing/2014/main" id="{A38FFD52-3672-413A-8C39-897D0A1FC871}"/>
                </a:ext>
              </a:extLst>
            </p:cNvPr>
            <p:cNvSpPr/>
            <p:nvPr/>
          </p:nvSpPr>
          <p:spPr>
            <a:xfrm>
              <a:off x="11598442" y="6256422"/>
              <a:ext cx="1804737" cy="72189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/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as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upare 153">
            <a:extLst>
              <a:ext uri="{FF2B5EF4-FFF2-40B4-BE49-F238E27FC236}">
                <a16:creationId xmlns:a16="http://schemas.microsoft.com/office/drawing/2014/main" id="{C6509478-A8E7-4E50-BAF8-D3EF379C234E}"/>
              </a:ext>
            </a:extLst>
          </p:cNvPr>
          <p:cNvGrpSpPr/>
          <p:nvPr/>
        </p:nvGrpSpPr>
        <p:grpSpPr>
          <a:xfrm>
            <a:off x="8455283" y="8210740"/>
            <a:ext cx="5766157" cy="4695568"/>
            <a:chOff x="1581665" y="6450227"/>
            <a:chExt cx="7389340" cy="5980670"/>
          </a:xfrm>
        </p:grpSpPr>
        <p:sp>
          <p:nvSpPr>
            <p:cNvPr id="16" name="Dreptunghi 15">
              <a:extLst>
                <a:ext uri="{FF2B5EF4-FFF2-40B4-BE49-F238E27FC236}">
                  <a16:creationId xmlns:a16="http://schemas.microsoft.com/office/drawing/2014/main" id="{F709A844-556A-4CC6-B1A5-28D028FE79FF}"/>
                </a:ext>
              </a:extLst>
            </p:cNvPr>
            <p:cNvSpPr/>
            <p:nvPr/>
          </p:nvSpPr>
          <p:spPr>
            <a:xfrm>
              <a:off x="1581665" y="6450227"/>
              <a:ext cx="7389340" cy="598067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" name="Formă liberă: formă 2">
              <a:extLst>
                <a:ext uri="{FF2B5EF4-FFF2-40B4-BE49-F238E27FC236}">
                  <a16:creationId xmlns:a16="http://schemas.microsoft.com/office/drawing/2014/main" id="{1381BC4A-9988-4282-A2EF-4170DC7EC5F5}"/>
                </a:ext>
              </a:extLst>
            </p:cNvPr>
            <p:cNvSpPr/>
            <p:nvPr/>
          </p:nvSpPr>
          <p:spPr>
            <a:xfrm>
              <a:off x="3039535" y="6622528"/>
              <a:ext cx="5792141" cy="5575252"/>
            </a:xfrm>
            <a:custGeom>
              <a:avLst/>
              <a:gdLst>
                <a:gd name="connsiteX0" fmla="*/ 939342 w 5792141"/>
                <a:gd name="connsiteY0" fmla="*/ 420823 h 5575252"/>
                <a:gd name="connsiteX1" fmla="*/ 229 w 5792141"/>
                <a:gd name="connsiteY1" fmla="*/ 2051915 h 5575252"/>
                <a:gd name="connsiteX2" fmla="*/ 865202 w 5792141"/>
                <a:gd name="connsiteY2" fmla="*/ 3386444 h 5575252"/>
                <a:gd name="connsiteX3" fmla="*/ 2323299 w 5792141"/>
                <a:gd name="connsiteY3" fmla="*/ 4893969 h 5575252"/>
                <a:gd name="connsiteX4" fmla="*/ 2372726 w 5792141"/>
                <a:gd name="connsiteY4" fmla="*/ 3683007 h 5575252"/>
                <a:gd name="connsiteX5" fmla="*/ 3608402 w 5792141"/>
                <a:gd name="connsiteY5" fmla="*/ 3954855 h 5575252"/>
                <a:gd name="connsiteX6" fmla="*/ 3830823 w 5792141"/>
                <a:gd name="connsiteY6" fmla="*/ 2867461 h 5575252"/>
                <a:gd name="connsiteX7" fmla="*/ 5214780 w 5792141"/>
                <a:gd name="connsiteY7" fmla="*/ 5437666 h 5575252"/>
                <a:gd name="connsiteX8" fmla="*/ 5783191 w 5792141"/>
                <a:gd name="connsiteY8" fmla="*/ 4992823 h 5575252"/>
                <a:gd name="connsiteX9" fmla="*/ 4819364 w 5792141"/>
                <a:gd name="connsiteY9" fmla="*/ 3015742 h 5575252"/>
                <a:gd name="connsiteX10" fmla="*/ 4769937 w 5792141"/>
                <a:gd name="connsiteY10" fmla="*/ 1681212 h 5575252"/>
                <a:gd name="connsiteX11" fmla="*/ 3608402 w 5792141"/>
                <a:gd name="connsiteY11" fmla="*/ 1458790 h 5575252"/>
                <a:gd name="connsiteX12" fmla="*/ 2718715 w 5792141"/>
                <a:gd name="connsiteY12" fmla="*/ 2546185 h 5575252"/>
                <a:gd name="connsiteX13" fmla="*/ 1483039 w 5792141"/>
                <a:gd name="connsiteY13" fmla="*/ 1681212 h 5575252"/>
                <a:gd name="connsiteX14" fmla="*/ 2941137 w 5792141"/>
                <a:gd name="connsiteY14" fmla="*/ 544390 h 5575252"/>
                <a:gd name="connsiteX15" fmla="*/ 1656034 w 5792141"/>
                <a:gd name="connsiteY15" fmla="*/ 693 h 5575252"/>
                <a:gd name="connsiteX16" fmla="*/ 1853742 w 5792141"/>
                <a:gd name="connsiteY16" fmla="*/ 643244 h 5575252"/>
                <a:gd name="connsiteX17" fmla="*/ 939342 w 5792141"/>
                <a:gd name="connsiteY17" fmla="*/ 420823 h 557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92141" h="5575252">
                  <a:moveTo>
                    <a:pt x="939342" y="420823"/>
                  </a:moveTo>
                  <a:cubicBezTo>
                    <a:pt x="630423" y="655601"/>
                    <a:pt x="12586" y="1557645"/>
                    <a:pt x="229" y="2051915"/>
                  </a:cubicBezTo>
                  <a:cubicBezTo>
                    <a:pt x="-12128" y="2546185"/>
                    <a:pt x="478024" y="2912768"/>
                    <a:pt x="865202" y="3386444"/>
                  </a:cubicBezTo>
                  <a:cubicBezTo>
                    <a:pt x="1252380" y="3860120"/>
                    <a:pt x="2072045" y="4844542"/>
                    <a:pt x="2323299" y="4893969"/>
                  </a:cubicBezTo>
                  <a:cubicBezTo>
                    <a:pt x="2574553" y="4943396"/>
                    <a:pt x="2158542" y="3839526"/>
                    <a:pt x="2372726" y="3683007"/>
                  </a:cubicBezTo>
                  <a:cubicBezTo>
                    <a:pt x="2586910" y="3526488"/>
                    <a:pt x="3365386" y="4090779"/>
                    <a:pt x="3608402" y="3954855"/>
                  </a:cubicBezTo>
                  <a:cubicBezTo>
                    <a:pt x="3851418" y="3818931"/>
                    <a:pt x="3563093" y="2620326"/>
                    <a:pt x="3830823" y="2867461"/>
                  </a:cubicBezTo>
                  <a:cubicBezTo>
                    <a:pt x="4098553" y="3114596"/>
                    <a:pt x="4889385" y="5083439"/>
                    <a:pt x="5214780" y="5437666"/>
                  </a:cubicBezTo>
                  <a:cubicBezTo>
                    <a:pt x="5540175" y="5791893"/>
                    <a:pt x="5849094" y="5396477"/>
                    <a:pt x="5783191" y="4992823"/>
                  </a:cubicBezTo>
                  <a:cubicBezTo>
                    <a:pt x="5717288" y="4589169"/>
                    <a:pt x="4988240" y="3567677"/>
                    <a:pt x="4819364" y="3015742"/>
                  </a:cubicBezTo>
                  <a:cubicBezTo>
                    <a:pt x="4650488" y="2463807"/>
                    <a:pt x="4971764" y="1940704"/>
                    <a:pt x="4769937" y="1681212"/>
                  </a:cubicBezTo>
                  <a:cubicBezTo>
                    <a:pt x="4568110" y="1421720"/>
                    <a:pt x="3950272" y="1314628"/>
                    <a:pt x="3608402" y="1458790"/>
                  </a:cubicBezTo>
                  <a:cubicBezTo>
                    <a:pt x="3266532" y="1602952"/>
                    <a:pt x="3072942" y="2509115"/>
                    <a:pt x="2718715" y="2546185"/>
                  </a:cubicBezTo>
                  <a:cubicBezTo>
                    <a:pt x="2364488" y="2583255"/>
                    <a:pt x="1445969" y="2014844"/>
                    <a:pt x="1483039" y="1681212"/>
                  </a:cubicBezTo>
                  <a:cubicBezTo>
                    <a:pt x="1520109" y="1347580"/>
                    <a:pt x="2912305" y="824476"/>
                    <a:pt x="2941137" y="544390"/>
                  </a:cubicBezTo>
                  <a:cubicBezTo>
                    <a:pt x="2969969" y="264304"/>
                    <a:pt x="1837266" y="-15783"/>
                    <a:pt x="1656034" y="693"/>
                  </a:cubicBezTo>
                  <a:cubicBezTo>
                    <a:pt x="1474802" y="17169"/>
                    <a:pt x="1973191" y="569103"/>
                    <a:pt x="1853742" y="643244"/>
                  </a:cubicBezTo>
                  <a:cubicBezTo>
                    <a:pt x="1734293" y="717385"/>
                    <a:pt x="1248261" y="186045"/>
                    <a:pt x="939342" y="4208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Formă liberă: formă 3">
              <a:extLst>
                <a:ext uri="{FF2B5EF4-FFF2-40B4-BE49-F238E27FC236}">
                  <a16:creationId xmlns:a16="http://schemas.microsoft.com/office/drawing/2014/main" id="{22D5ED44-63E1-4237-9CA9-C571CE298725}"/>
                </a:ext>
              </a:extLst>
            </p:cNvPr>
            <p:cNvSpPr/>
            <p:nvPr/>
          </p:nvSpPr>
          <p:spPr>
            <a:xfrm>
              <a:off x="3323816" y="6810236"/>
              <a:ext cx="4477163" cy="4079565"/>
            </a:xfrm>
            <a:custGeom>
              <a:avLst/>
              <a:gdLst>
                <a:gd name="connsiteX0" fmla="*/ 1668314 w 4477163"/>
                <a:gd name="connsiteY0" fmla="*/ 109548 h 4079565"/>
                <a:gd name="connsiteX1" fmla="*/ 1767168 w 4477163"/>
                <a:gd name="connsiteY1" fmla="*/ 677959 h 4079565"/>
                <a:gd name="connsiteX2" fmla="*/ 902195 w 4477163"/>
                <a:gd name="connsiteY2" fmla="*/ 430823 h 4079565"/>
                <a:gd name="connsiteX3" fmla="*/ 12508 w 4477163"/>
                <a:gd name="connsiteY3" fmla="*/ 1913634 h 4079565"/>
                <a:gd name="connsiteX4" fmla="*/ 1594173 w 4477163"/>
                <a:gd name="connsiteY4" fmla="*/ 4038996 h 4079565"/>
                <a:gd name="connsiteX5" fmla="*/ 1890735 w 4477163"/>
                <a:gd name="connsiteY5" fmla="*/ 3322305 h 4079565"/>
                <a:gd name="connsiteX6" fmla="*/ 3126411 w 4477163"/>
                <a:gd name="connsiteY6" fmla="*/ 3470586 h 4079565"/>
                <a:gd name="connsiteX7" fmla="*/ 3373546 w 4477163"/>
                <a:gd name="connsiteY7" fmla="*/ 2358478 h 4079565"/>
                <a:gd name="connsiteX8" fmla="*/ 4436227 w 4477163"/>
                <a:gd name="connsiteY8" fmla="*/ 3890715 h 4079565"/>
                <a:gd name="connsiteX9" fmla="*/ 4263233 w 4477163"/>
                <a:gd name="connsiteY9" fmla="*/ 2605613 h 4079565"/>
                <a:gd name="connsiteX10" fmla="*/ 4312660 w 4477163"/>
                <a:gd name="connsiteY10" fmla="*/ 1715926 h 4079565"/>
                <a:gd name="connsiteX11" fmla="*/ 3472400 w 4477163"/>
                <a:gd name="connsiteY11" fmla="*/ 1542932 h 4079565"/>
                <a:gd name="connsiteX12" fmla="*/ 2558000 w 4477163"/>
                <a:gd name="connsiteY12" fmla="*/ 2580899 h 4079565"/>
                <a:gd name="connsiteX13" fmla="*/ 1149330 w 4477163"/>
                <a:gd name="connsiteY13" fmla="*/ 2185483 h 4079565"/>
                <a:gd name="connsiteX14" fmla="*/ 926908 w 4477163"/>
                <a:gd name="connsiteY14" fmla="*/ 1246369 h 4079565"/>
                <a:gd name="connsiteX15" fmla="*/ 1495319 w 4477163"/>
                <a:gd name="connsiteY15" fmla="*/ 999234 h 4079565"/>
                <a:gd name="connsiteX16" fmla="*/ 2261438 w 4477163"/>
                <a:gd name="connsiteY16" fmla="*/ 554391 h 4079565"/>
                <a:gd name="connsiteX17" fmla="*/ 2335579 w 4477163"/>
                <a:gd name="connsiteY17" fmla="*/ 257829 h 4079565"/>
                <a:gd name="connsiteX18" fmla="*/ 1717741 w 4477163"/>
                <a:gd name="connsiteY18" fmla="*/ 10694 h 4079565"/>
                <a:gd name="connsiteX19" fmla="*/ 1668314 w 4477163"/>
                <a:gd name="connsiteY19" fmla="*/ 109548 h 40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77163" h="4079565">
                  <a:moveTo>
                    <a:pt x="1668314" y="109548"/>
                  </a:moveTo>
                  <a:cubicBezTo>
                    <a:pt x="1676552" y="220759"/>
                    <a:pt x="1894854" y="624413"/>
                    <a:pt x="1767168" y="677959"/>
                  </a:cubicBezTo>
                  <a:cubicBezTo>
                    <a:pt x="1639482" y="731505"/>
                    <a:pt x="1194638" y="224877"/>
                    <a:pt x="902195" y="430823"/>
                  </a:cubicBezTo>
                  <a:cubicBezTo>
                    <a:pt x="609752" y="636769"/>
                    <a:pt x="-102822" y="1312272"/>
                    <a:pt x="12508" y="1913634"/>
                  </a:cubicBezTo>
                  <a:cubicBezTo>
                    <a:pt x="127838" y="2514996"/>
                    <a:pt x="1281135" y="3804218"/>
                    <a:pt x="1594173" y="4038996"/>
                  </a:cubicBezTo>
                  <a:cubicBezTo>
                    <a:pt x="1907211" y="4273774"/>
                    <a:pt x="1635362" y="3417040"/>
                    <a:pt x="1890735" y="3322305"/>
                  </a:cubicBezTo>
                  <a:cubicBezTo>
                    <a:pt x="2146108" y="3227570"/>
                    <a:pt x="2879276" y="3631224"/>
                    <a:pt x="3126411" y="3470586"/>
                  </a:cubicBezTo>
                  <a:cubicBezTo>
                    <a:pt x="3373546" y="3309948"/>
                    <a:pt x="3155243" y="2288457"/>
                    <a:pt x="3373546" y="2358478"/>
                  </a:cubicBezTo>
                  <a:cubicBezTo>
                    <a:pt x="3591849" y="2428499"/>
                    <a:pt x="4287946" y="3849526"/>
                    <a:pt x="4436227" y="3890715"/>
                  </a:cubicBezTo>
                  <a:cubicBezTo>
                    <a:pt x="4584508" y="3931904"/>
                    <a:pt x="4283828" y="2968078"/>
                    <a:pt x="4263233" y="2605613"/>
                  </a:cubicBezTo>
                  <a:cubicBezTo>
                    <a:pt x="4242638" y="2243148"/>
                    <a:pt x="4444465" y="1893039"/>
                    <a:pt x="4312660" y="1715926"/>
                  </a:cubicBezTo>
                  <a:cubicBezTo>
                    <a:pt x="4180855" y="1538813"/>
                    <a:pt x="3764843" y="1398770"/>
                    <a:pt x="3472400" y="1542932"/>
                  </a:cubicBezTo>
                  <a:cubicBezTo>
                    <a:pt x="3179957" y="1687094"/>
                    <a:pt x="2945178" y="2473807"/>
                    <a:pt x="2558000" y="2580899"/>
                  </a:cubicBezTo>
                  <a:cubicBezTo>
                    <a:pt x="2170822" y="2687991"/>
                    <a:pt x="1421179" y="2407905"/>
                    <a:pt x="1149330" y="2185483"/>
                  </a:cubicBezTo>
                  <a:cubicBezTo>
                    <a:pt x="877481" y="1963061"/>
                    <a:pt x="869243" y="1444077"/>
                    <a:pt x="926908" y="1246369"/>
                  </a:cubicBezTo>
                  <a:cubicBezTo>
                    <a:pt x="984573" y="1048661"/>
                    <a:pt x="1272897" y="1114564"/>
                    <a:pt x="1495319" y="999234"/>
                  </a:cubicBezTo>
                  <a:cubicBezTo>
                    <a:pt x="1717741" y="883904"/>
                    <a:pt x="2121395" y="677959"/>
                    <a:pt x="2261438" y="554391"/>
                  </a:cubicBezTo>
                  <a:cubicBezTo>
                    <a:pt x="2401481" y="430823"/>
                    <a:pt x="2426195" y="348445"/>
                    <a:pt x="2335579" y="257829"/>
                  </a:cubicBezTo>
                  <a:cubicBezTo>
                    <a:pt x="2244963" y="167213"/>
                    <a:pt x="1833071" y="35407"/>
                    <a:pt x="1717741" y="10694"/>
                  </a:cubicBezTo>
                  <a:cubicBezTo>
                    <a:pt x="1602411" y="-14019"/>
                    <a:pt x="1660076" y="-1663"/>
                    <a:pt x="1668314" y="10954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6B4A33-31DB-413C-B369-F4012AF77D40}"/>
                </a:ext>
              </a:extLst>
            </p:cNvPr>
            <p:cNvSpPr/>
            <p:nvPr/>
          </p:nvSpPr>
          <p:spPr>
            <a:xfrm>
              <a:off x="4127157" y="7364628"/>
              <a:ext cx="691978" cy="44484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ADCC3-9F19-40DD-BEA1-54B882946CDD}"/>
                </a:ext>
              </a:extLst>
            </p:cNvPr>
            <p:cNvSpPr/>
            <p:nvPr/>
          </p:nvSpPr>
          <p:spPr>
            <a:xfrm>
              <a:off x="5189838" y="7068065"/>
              <a:ext cx="321276" cy="3459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E02F86-A54C-44EA-A5C6-D8D5EF43F62D}"/>
                </a:ext>
              </a:extLst>
            </p:cNvPr>
            <p:cNvSpPr/>
            <p:nvPr/>
          </p:nvSpPr>
          <p:spPr>
            <a:xfrm>
              <a:off x="4296229" y="7461913"/>
              <a:ext cx="367172" cy="216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Formă liberă: formă 7">
              <a:extLst>
                <a:ext uri="{FF2B5EF4-FFF2-40B4-BE49-F238E27FC236}">
                  <a16:creationId xmlns:a16="http://schemas.microsoft.com/office/drawing/2014/main" id="{987D6CFE-1834-415F-AB8D-38FDAF01ACDF}"/>
                </a:ext>
              </a:extLst>
            </p:cNvPr>
            <p:cNvSpPr/>
            <p:nvPr/>
          </p:nvSpPr>
          <p:spPr>
            <a:xfrm>
              <a:off x="3581316" y="7850074"/>
              <a:ext cx="1441721" cy="2811733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Formă liberă: formă 19">
              <a:extLst>
                <a:ext uri="{FF2B5EF4-FFF2-40B4-BE49-F238E27FC236}">
                  <a16:creationId xmlns:a16="http://schemas.microsoft.com/office/drawing/2014/main" id="{7153141A-528F-4B7B-B56E-6C99F9EEFF7B}"/>
                </a:ext>
              </a:extLst>
            </p:cNvPr>
            <p:cNvSpPr/>
            <p:nvPr/>
          </p:nvSpPr>
          <p:spPr>
            <a:xfrm>
              <a:off x="3686628" y="7982858"/>
              <a:ext cx="972458" cy="2330607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59857F-8D44-4BCD-8C62-C1B0D428F811}"/>
                </a:ext>
              </a:extLst>
            </p:cNvPr>
            <p:cNvSpPr/>
            <p:nvPr/>
          </p:nvSpPr>
          <p:spPr>
            <a:xfrm rot="20087648" flipH="1">
              <a:off x="4107542" y="8795657"/>
              <a:ext cx="261258" cy="13643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717199-99E4-4E1D-8D64-A8C902900929}"/>
                </a:ext>
              </a:extLst>
            </p:cNvPr>
            <p:cNvSpPr/>
            <p:nvPr/>
          </p:nvSpPr>
          <p:spPr>
            <a:xfrm rot="20087648" flipH="1">
              <a:off x="4178416" y="9073454"/>
              <a:ext cx="160744" cy="856763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83B0EC-485F-479B-9FF2-681E1D5576F7}"/>
                </a:ext>
              </a:extLst>
            </p:cNvPr>
            <p:cNvSpPr/>
            <p:nvPr/>
          </p:nvSpPr>
          <p:spPr>
            <a:xfrm>
              <a:off x="5625267" y="9506465"/>
              <a:ext cx="833590" cy="6245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22B8E6-FC42-49FB-8DF9-305B3043F55B}"/>
                </a:ext>
              </a:extLst>
            </p:cNvPr>
            <p:cNvSpPr/>
            <p:nvPr/>
          </p:nvSpPr>
          <p:spPr>
            <a:xfrm>
              <a:off x="5726866" y="9622579"/>
              <a:ext cx="321276" cy="34598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D5954B-F488-4E19-8ACE-98C8FA241C34}"/>
                </a:ext>
              </a:extLst>
            </p:cNvPr>
            <p:cNvSpPr/>
            <p:nvPr/>
          </p:nvSpPr>
          <p:spPr>
            <a:xfrm>
              <a:off x="5668808" y="9579036"/>
              <a:ext cx="644905" cy="4358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D2456E-7045-45F9-8CF6-DF0F535B6AC6}"/>
                </a:ext>
              </a:extLst>
            </p:cNvPr>
            <p:cNvSpPr/>
            <p:nvPr/>
          </p:nvSpPr>
          <p:spPr>
            <a:xfrm>
              <a:off x="6742866" y="8432407"/>
              <a:ext cx="775533" cy="9293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589091-4D39-435B-ACFA-97E74CCB9635}"/>
                </a:ext>
              </a:extLst>
            </p:cNvPr>
            <p:cNvSpPr/>
            <p:nvPr/>
          </p:nvSpPr>
          <p:spPr>
            <a:xfrm>
              <a:off x="5792180" y="9687894"/>
              <a:ext cx="231248" cy="2253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487F87-1084-4185-9B92-BE9FF0D8FDDA}"/>
                </a:ext>
              </a:extLst>
            </p:cNvPr>
            <p:cNvSpPr/>
            <p:nvPr/>
          </p:nvSpPr>
          <p:spPr>
            <a:xfrm>
              <a:off x="6829952" y="8519493"/>
              <a:ext cx="543305" cy="7406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CE7341-3955-456F-B8E3-C5171876DFCA}"/>
                </a:ext>
              </a:extLst>
            </p:cNvPr>
            <p:cNvSpPr/>
            <p:nvPr/>
          </p:nvSpPr>
          <p:spPr>
            <a:xfrm>
              <a:off x="6902524" y="8606579"/>
              <a:ext cx="383647" cy="5374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74EF913-28FE-4C5C-B3EE-AE43CD025752}"/>
                </a:ext>
              </a:extLst>
            </p:cNvPr>
            <p:cNvSpPr/>
            <p:nvPr/>
          </p:nvSpPr>
          <p:spPr>
            <a:xfrm>
              <a:off x="6989611" y="8679152"/>
              <a:ext cx="238504" cy="392278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31" name="Conector drept cu săgeată 30">
              <a:extLst>
                <a:ext uri="{FF2B5EF4-FFF2-40B4-BE49-F238E27FC236}">
                  <a16:creationId xmlns:a16="http://schemas.microsoft.com/office/drawing/2014/main" id="{618391FC-CA90-4033-BCE0-ABC908FB1529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29" y="11408229"/>
              <a:ext cx="1059542" cy="464456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129BEE11-7F09-4E57-B964-670CD3BD5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287" y="11640457"/>
              <a:ext cx="406399" cy="24674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CDF34BC9-85DF-473E-AE10-02BA189F6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7" y="11205029"/>
              <a:ext cx="0" cy="37737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4EE721B9-E674-44C4-847A-F173F1829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8" y="11088914"/>
              <a:ext cx="348342" cy="10160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Conector drept cu săgeată 42">
              <a:extLst>
                <a:ext uri="{FF2B5EF4-FFF2-40B4-BE49-F238E27FC236}">
                  <a16:creationId xmlns:a16="http://schemas.microsoft.com/office/drawing/2014/main" id="{63D636AD-AAA6-4C74-92B2-E4F621815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7256" y="10798628"/>
              <a:ext cx="217715" cy="24674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Conector drept cu săgeată 46">
              <a:extLst>
                <a:ext uri="{FF2B5EF4-FFF2-40B4-BE49-F238E27FC236}">
                  <a16:creationId xmlns:a16="http://schemas.microsoft.com/office/drawing/2014/main" id="{7F8D7728-4E2B-4298-80A9-C2668445D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315" y="10653486"/>
              <a:ext cx="362857" cy="11611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Conector drept cu săgeată 51">
              <a:extLst>
                <a:ext uri="{FF2B5EF4-FFF2-40B4-BE49-F238E27FC236}">
                  <a16:creationId xmlns:a16="http://schemas.microsoft.com/office/drawing/2014/main" id="{8C766FE6-DBDE-4B38-AA98-545D5E7E0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657" y="10392228"/>
              <a:ext cx="0" cy="217715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Conector drept cu săgeată 54">
              <a:extLst>
                <a:ext uri="{FF2B5EF4-FFF2-40B4-BE49-F238E27FC236}">
                  <a16:creationId xmlns:a16="http://schemas.microsoft.com/office/drawing/2014/main" id="{6627F11E-12AB-4DCF-A823-837323C6EEE4}"/>
                </a:ext>
              </a:extLst>
            </p:cNvPr>
            <p:cNvCxnSpPr>
              <a:cxnSpLocks/>
            </p:cNvCxnSpPr>
            <p:nvPr/>
          </p:nvCxnSpPr>
          <p:spPr>
            <a:xfrm>
              <a:off x="4238171" y="10392230"/>
              <a:ext cx="348343" cy="18868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Conector drept cu săgeată 57">
              <a:extLst>
                <a:ext uri="{FF2B5EF4-FFF2-40B4-BE49-F238E27FC236}">
                  <a16:creationId xmlns:a16="http://schemas.microsoft.com/office/drawing/2014/main" id="{A68D1D88-64F2-47B5-ABF9-86506B3F3248}"/>
                </a:ext>
              </a:extLst>
            </p:cNvPr>
            <p:cNvCxnSpPr>
              <a:cxnSpLocks/>
            </p:cNvCxnSpPr>
            <p:nvPr/>
          </p:nvCxnSpPr>
          <p:spPr>
            <a:xfrm>
              <a:off x="4644571" y="10580916"/>
              <a:ext cx="377372" cy="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drept cu săgeată 60">
              <a:extLst>
                <a:ext uri="{FF2B5EF4-FFF2-40B4-BE49-F238E27FC236}">
                  <a16:creationId xmlns:a16="http://schemas.microsoft.com/office/drawing/2014/main" id="{EB0C08BF-B5A3-4329-A9A5-3C48C59EB890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4992914" y="10189029"/>
              <a:ext cx="0" cy="29028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Conector drept cu săgeată 62">
              <a:extLst>
                <a:ext uri="{FF2B5EF4-FFF2-40B4-BE49-F238E27FC236}">
                  <a16:creationId xmlns:a16="http://schemas.microsoft.com/office/drawing/2014/main" id="{B0C74D7E-A38B-48F7-A2B5-DE673BD018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8744" y="9913257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Conector drept cu săgeată 65">
              <a:extLst>
                <a:ext uri="{FF2B5EF4-FFF2-40B4-BE49-F238E27FC236}">
                  <a16:creationId xmlns:a16="http://schemas.microsoft.com/office/drawing/2014/main" id="{4089D2BA-D08E-4176-BE22-61949E1BA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1030" y="9622971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Conector drept cu săgeată 66">
              <a:extLst>
                <a:ext uri="{FF2B5EF4-FFF2-40B4-BE49-F238E27FC236}">
                  <a16:creationId xmlns:a16="http://schemas.microsoft.com/office/drawing/2014/main" id="{A74330E1-7D90-4CED-B9CF-8A0753F46E6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470198" cy="60640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Conector drept cu săgeată 67">
              <a:extLst>
                <a:ext uri="{FF2B5EF4-FFF2-40B4-BE49-F238E27FC236}">
                  <a16:creationId xmlns:a16="http://schemas.microsoft.com/office/drawing/2014/main" id="{FC89F04D-844A-48ED-BFB5-335E6EDEB14B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252484" cy="31612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2" name="CasetăText 41">
            <a:extLst>
              <a:ext uri="{FF2B5EF4-FFF2-40B4-BE49-F238E27FC236}">
                <a16:creationId xmlns:a16="http://schemas.microsoft.com/office/drawing/2014/main" id="{459CC9EF-6954-4137-8E2A-40616F7F22FC}"/>
              </a:ext>
            </a:extLst>
          </p:cNvPr>
          <p:cNvSpPr txBox="1"/>
          <p:nvPr/>
        </p:nvSpPr>
        <p:spPr>
          <a:xfrm>
            <a:off x="8433378" y="8224066"/>
            <a:ext cx="223939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31506724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towards the limiting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variation distance (TVD)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Hellinger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Relative entropy (information gain, 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Mixing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/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sup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event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blipFill>
                <a:blip r:embed="rId4"/>
                <a:stretch>
                  <a:fillRect b="-131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/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func>
                                <m:func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/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676813" y="12668596"/>
            <a:ext cx="111761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Levin Peres and Wilmer, “Markov Chains </a:t>
            </a: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 Mixing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Times”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/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𝑡𝑟𝑢𝑒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/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𝑚𝑖𝑥</m:t>
                          </m:r>
                        </m:sub>
                      </m:sSub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𝜀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36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min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⁡{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𝑑𝑖𝑠𝑡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)≤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𝜖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}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/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blipFill>
                <a:blip r:embed="rId9"/>
                <a:stretch>
                  <a:fillRect b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114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observables tests when the 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dirty="0"/>
                  <a:t> is not known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243892" y="12586846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/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𝒪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→</m:t>
                      </m:r>
                      <m:sSub>
                        <m:sSub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𝑂</m:t>
                          </m:r>
                        </m:e>
                        <m:sub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𝑐𝑡</m:t>
                          </m:r>
                        </m:sub>
                      </m:sSub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40CD5564-AC19-422E-A815-64E0A96C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22" t="44385" r="42666" b="6726"/>
          <a:stretch/>
        </p:blipFill>
        <p:spPr>
          <a:xfrm>
            <a:off x="5799220" y="4812632"/>
            <a:ext cx="10756232" cy="50292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085C739E-2F7C-4B42-9A54-9AD2ECA1A4F9}"/>
              </a:ext>
            </a:extLst>
          </p:cNvPr>
          <p:cNvSpPr txBox="1"/>
          <p:nvPr/>
        </p:nvSpPr>
        <p:spPr>
          <a:xfrm>
            <a:off x="11235435" y="9595665"/>
            <a:ext cx="91852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</a:t>
            </a:r>
          </a:p>
        </p:txBody>
      </p:sp>
      <p:sp>
        <p:nvSpPr>
          <p:cNvPr id="68" name="CasetăText 67">
            <a:extLst>
              <a:ext uri="{FF2B5EF4-FFF2-40B4-BE49-F238E27FC236}">
                <a16:creationId xmlns:a16="http://schemas.microsoft.com/office/drawing/2014/main" id="{691E22EF-1003-4D80-A927-A1A18CF578D3}"/>
              </a:ext>
            </a:extLst>
          </p:cNvPr>
          <p:cNvSpPr txBox="1"/>
          <p:nvPr/>
        </p:nvSpPr>
        <p:spPr>
          <a:xfrm>
            <a:off x="5027858" y="4887307"/>
            <a:ext cx="69249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B547198-66EA-431D-BF1D-247129E3BFB0}"/>
              </a:ext>
            </a:extLst>
          </p:cNvPr>
          <p:cNvSpPr/>
          <p:nvPr/>
        </p:nvSpPr>
        <p:spPr>
          <a:xfrm>
            <a:off x="6906126" y="4812632"/>
            <a:ext cx="1828800" cy="4451684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1234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TM04033929[[fn=Sanie]]</Template>
  <TotalTime>17060</TotalTime>
  <Words>1889</Words>
  <Application>Microsoft Macintosh PowerPoint</Application>
  <PresentationFormat>Custom</PresentationFormat>
  <Paragraphs>407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Narrow</vt:lpstr>
      <vt:lpstr>Avenir</vt:lpstr>
      <vt:lpstr>Calibri</vt:lpstr>
      <vt:lpstr>Cambria Math</vt:lpstr>
      <vt:lpstr>Helvetica</vt:lpstr>
      <vt:lpstr>Helvetica Light</vt:lpstr>
      <vt:lpstr>Helvetica Neue</vt:lpstr>
      <vt:lpstr>White</vt:lpstr>
      <vt:lpstr>Molecular Simulation </vt:lpstr>
      <vt:lpstr>Monte Carlo</vt:lpstr>
      <vt:lpstr>Markov Chains</vt:lpstr>
      <vt:lpstr>Markov Chains</vt:lpstr>
      <vt:lpstr>Metropolis – Hastings Algorithm Derivation</vt:lpstr>
      <vt:lpstr>Metropolis – Hastings Algorithm</vt:lpstr>
      <vt:lpstr>MCMC In Practice:  When do we start recording? </vt:lpstr>
      <vt:lpstr>MCMC In Practice:  When do we stop recording?</vt:lpstr>
      <vt:lpstr>MCMC Simulation In Practice.  When do we stop recording?</vt:lpstr>
      <vt:lpstr>MCMC Simulation In Practice.  When do we stop recording?</vt:lpstr>
      <vt:lpstr>MCMC In Practice:  How efficient is it? </vt:lpstr>
      <vt:lpstr>What is Molecular Dynamics?</vt:lpstr>
      <vt:lpstr>Why do biological molecular dynamics?</vt:lpstr>
      <vt:lpstr>General MD Algorithm</vt:lpstr>
      <vt:lpstr>How do we calculate trajectories?</vt:lpstr>
      <vt:lpstr>Ergodic Hypothesis</vt:lpstr>
      <vt:lpstr>Disscussion</vt:lpstr>
      <vt:lpstr>Markov Chain Monte Carlo for biological molecules</vt:lpstr>
      <vt:lpstr>Hybrid Monte Carlo</vt:lpstr>
      <vt:lpstr>Why does it work?</vt:lpstr>
      <vt:lpstr>Why use constraints?</vt:lpstr>
      <vt:lpstr>How to impose constraints?</vt:lpstr>
      <vt:lpstr>How to impose constraints?</vt:lpstr>
      <vt:lpstr>Gibbs sampling</vt:lpstr>
      <vt:lpstr>Why Robosample?</vt:lpstr>
      <vt:lpstr>Review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2/11/2020 Week 5 Module 1 Molecular Mechanics and Molecular Dynamics</dc:title>
  <dc:creator>pcuser</dc:creator>
  <cp:lastModifiedBy>David Minh</cp:lastModifiedBy>
  <cp:revision>335</cp:revision>
  <dcterms:modified xsi:type="dcterms:W3CDTF">2022-03-10T04:36:59Z</dcterms:modified>
</cp:coreProperties>
</file>